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8.xml.rels" ContentType="application/vnd.openxmlformats-package.relationships+xml"/>
  <Override PartName="/ppt/notesSlides/notesSlide8.xml" ContentType="application/vnd.openxmlformats-officedocument.presentationml.notesSlide+xml"/>
  <Override PartName="/ppt/media/image47.wmf" ContentType="image/x-wmf"/>
  <Override PartName="/ppt/media/image39.png" ContentType="image/png"/>
  <Override PartName="/ppt/media/image38.png" ContentType="image/png"/>
  <Override PartName="/ppt/media/image37.png" ContentType="image/png"/>
  <Override PartName="/ppt/media/image16.png" ContentType="image/png"/>
  <Override PartName="/ppt/media/image10.png" ContentType="image/png"/>
  <Override PartName="/ppt/media/image15.png" ContentType="image/png"/>
  <Override PartName="/ppt/media/image19.png" ContentType="image/png"/>
  <Override PartName="/ppt/media/image45.png" ContentType="image/png"/>
  <Override PartName="/ppt/media/image20.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4.png" ContentType="image/png"/>
  <Override PartName="/ppt/media/image36.png" ContentType="image/png"/>
  <Override PartName="/ppt/media/image44.png" ContentType="image/png"/>
  <Override PartName="/ppt/media/image14.wmf" ContentType="image/x-wmf"/>
  <Override PartName="/ppt/media/image43.png" ContentType="image/png"/>
  <Override PartName="/ppt/media/image13.wmf" ContentType="image/x-wmf"/>
  <Override PartName="/ppt/media/image41.png" ContentType="image/png"/>
  <Override PartName="/ppt/media/image11.wmf" ContentType="image/x-wmf"/>
  <Override PartName="/ppt/media/image42.png" ContentType="image/png"/>
  <Override PartName="/ppt/media/image12.wmf" ContentType="image/x-wmf"/>
  <Override PartName="/ppt/media/image22.png" ContentType="image/png"/>
  <Override PartName="/ppt/media/image17.wmf" ContentType="image/x-wmf"/>
  <Override PartName="/ppt/media/image48.png" ContentType="image/png"/>
  <Override PartName="/ppt/media/image23.png" ContentType="image/png"/>
  <Override PartName="/ppt/media/image18.wmf" ContentType="image/x-wmf"/>
  <Override PartName="/ppt/media/image46.wmf" ContentType="image/x-wmf"/>
  <Override PartName="/ppt/media/image21.wmf" ContentType="image/x-wmf"/>
  <Override PartName="/ppt/media/image33.png" ContentType="image/png"/>
  <Override PartName="/ppt/media/image28.wmf" ContentType="image/x-wmf"/>
  <Override PartName="/ppt/media/image40.png" ContentType="image/png"/>
  <Override PartName="/ppt/media/image35.wmf" ContentType="image/x-wmf"/>
  <Override PartName="/ppt/media/image9.png" ContentType="image/png"/>
  <Override PartName="/ppt/media/image5.png" ContentType="image/png"/>
  <Override PartName="/ppt/media/image4.png" ContentType="image/png"/>
  <Override PartName="/ppt/media/image8.wmf" ContentType="image/x-wmf"/>
  <Override PartName="/ppt/media/image2.wmf" ContentType="image/x-wmf"/>
  <Override PartName="/ppt/media/image1.wmf" ContentType="image/x-wmf"/>
  <Override PartName="/ppt/media/image3.wmf" ContentType="image/x-wmf"/>
  <Override PartName="/ppt/media/image7.wmf" ContentType="image/x-wmf"/>
  <Override PartName="/ppt/media/image6.wmf" ContentType="image/x-wm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41.xml" ContentType="application/vnd.openxmlformats-officedocument.presentationml.slide+xml"/>
  <Override PartName="/ppt/slides/slide99.xml" ContentType="application/vnd.openxmlformats-officedocument.presentationml.slide+xml"/>
  <Override PartName="/ppt/slides/slide140.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50.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49.xml.rels" ContentType="application/vnd.openxmlformats-package.relationships+xml"/>
  <Override PartName="/ppt/slides/_rels/slide148.xml.rels" ContentType="application/vnd.openxmlformats-package.relationships+xml"/>
  <Override PartName="/ppt/slides/_rels/slide147.xml.rels" ContentType="application/vnd.openxmlformats-package.relationships+xml"/>
  <Override PartName="/ppt/slides/_rels/slide146.xml.rels" ContentType="application/vnd.openxmlformats-package.relationships+xml"/>
  <Override PartName="/ppt/slides/_rels/slide145.xml.rels" ContentType="application/vnd.openxmlformats-package.relationships+xml"/>
  <Override PartName="/ppt/slides/_rels/slide144.xml.rels" ContentType="application/vnd.openxmlformats-package.relationships+xml"/>
  <Override PartName="/ppt/slides/_rels/slide141.xml.rels" ContentType="application/vnd.openxmlformats-package.relationships+xml"/>
  <Override PartName="/ppt/slides/_rels/slide139.xml.rels" ContentType="application/vnd.openxmlformats-package.relationships+xml"/>
  <Override PartName="/ppt/slides/_rels/slide138.xml.rels" ContentType="application/vnd.openxmlformats-package.relationships+xml"/>
  <Override PartName="/ppt/slides/_rels/slide137.xml.rels" ContentType="application/vnd.openxmlformats-package.relationships+xml"/>
  <Override PartName="/ppt/slides/_rels/slide136.xml.rels" ContentType="application/vnd.openxmlformats-package.relationships+xml"/>
  <Override PartName="/ppt/slides/_rels/slide135.xml.rels" ContentType="application/vnd.openxmlformats-package.relationships+xml"/>
  <Override PartName="/ppt/slides/_rels/slide134.xml.rels" ContentType="application/vnd.openxmlformats-package.relationships+xml"/>
  <Override PartName="/ppt/slides/_rels/slide133.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29.xml.rels" ContentType="application/vnd.openxmlformats-package.relationships+xml"/>
  <Override PartName="/ppt/slides/_rels/slide128.xml.rels" ContentType="application/vnd.openxmlformats-package.relationships+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143.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50.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142.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53" Type="http://schemas.openxmlformats.org/officeDocument/2006/relationships/slide" Target="slides/slide149.xml"/><Relationship Id="rId154" Type="http://schemas.openxmlformats.org/officeDocument/2006/relationships/slide" Target="slides/slide15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83"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84"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 </a:t>
            </a:r>
            <a:endParaRPr b="0" lang="en-IN" sz="1400" spc="-1" strike="noStrike">
              <a:latin typeface="Times New Roman"/>
            </a:endParaRPr>
          </a:p>
        </p:txBody>
      </p:sp>
      <p:sp>
        <p:nvSpPr>
          <p:cNvPr id="85"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 </a:t>
            </a:r>
            <a:endParaRPr b="0" lang="en-IN" sz="1400" spc="-1" strike="noStrike">
              <a:latin typeface="Times New Roman"/>
            </a:endParaRPr>
          </a:p>
        </p:txBody>
      </p:sp>
      <p:sp>
        <p:nvSpPr>
          <p:cNvPr id="86"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 </a:t>
            </a:r>
            <a:endParaRPr b="0" lang="en-IN" sz="1400" spc="-1" strike="noStrike">
              <a:latin typeface="Times New Roman"/>
            </a:endParaRPr>
          </a:p>
        </p:txBody>
      </p:sp>
      <p:sp>
        <p:nvSpPr>
          <p:cNvPr id="87" name="PlaceHolder 6"/>
          <p:cNvSpPr>
            <a:spLocks noGrp="1"/>
          </p:cNvSpPr>
          <p:nvPr>
            <p:ph type="sldNum"/>
          </p:nvPr>
        </p:nvSpPr>
        <p:spPr>
          <a:xfrm>
            <a:off x="4278960" y="10157400"/>
            <a:ext cx="3280680" cy="534240"/>
          </a:xfrm>
          <a:prstGeom prst="rect">
            <a:avLst/>
          </a:prstGeom>
        </p:spPr>
        <p:txBody>
          <a:bodyPr lIns="0" rIns="0" tIns="0" bIns="0" anchor="b"/>
          <a:p>
            <a:pPr algn="r"/>
            <a:fld id="{428FBF42-80CB-4A02-8D79-7CC83301AEBC}" type="slidenum">
              <a:rPr b="0" lang="en-IN" sz="1400" spc="-1" strike="noStrike">
                <a:latin typeface="Times New Roman"/>
              </a:rPr>
              <a:t>1</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sldImg"/>
          </p:nvPr>
        </p:nvSpPr>
        <p:spPr>
          <a:xfrm>
            <a:off x="685800" y="1143000"/>
            <a:ext cx="5486040" cy="3085920"/>
          </a:xfrm>
          <a:prstGeom prst="rect">
            <a:avLst/>
          </a:prstGeom>
        </p:spPr>
      </p:sp>
      <p:sp>
        <p:nvSpPr>
          <p:cNvPr id="684"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IN" sz="2000" spc="-1" strike="noStrike">
                <a:latin typeface="Arial"/>
              </a:rPr>
              <a:t>%</a:t>
            </a:r>
            <a:endParaRPr b="0" lang="en-IN" sz="2000" spc="-1" strike="noStrike">
              <a:latin typeface="Arial"/>
            </a:endParaRPr>
          </a:p>
        </p:txBody>
      </p:sp>
      <p:sp>
        <p:nvSpPr>
          <p:cNvPr id="685" name="TextShape 3"/>
          <p:cNvSpPr txBox="1"/>
          <p:nvPr/>
        </p:nvSpPr>
        <p:spPr>
          <a:xfrm>
            <a:off x="3884760" y="8685360"/>
            <a:ext cx="2971440" cy="458280"/>
          </a:xfrm>
          <a:prstGeom prst="rect">
            <a:avLst/>
          </a:prstGeom>
          <a:noFill/>
          <a:ln>
            <a:noFill/>
          </a:ln>
        </p:spPr>
        <p:txBody>
          <a:bodyPr anchor="b"/>
          <a:p>
            <a:pPr algn="r">
              <a:lnSpc>
                <a:spcPct val="100000"/>
              </a:lnSpc>
            </a:pPr>
            <a:fld id="{3C65BF29-1C07-411F-8BBA-8326998A2E19}" type="slidenum">
              <a:rPr b="0" lang="en-IN"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en-US"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5B07C5D2-03D6-4CDF-A9BB-69217662D0D3}" type="datetime1">
              <a:rPr b="0" lang="en-IN" sz="1200" spc="-1" strike="noStrike">
                <a:solidFill>
                  <a:srgbClr val="8b8b8b"/>
                </a:solidFill>
                <a:latin typeface="Calibri"/>
              </a:rPr>
              <a:t>09/10/2019</a:t>
            </a:fld>
            <a:endParaRPr b="0" lang="en-IN"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5ABD9CBA-210E-400A-8767-ED5F86439E88}" type="slidenum">
              <a:rPr b="0" lang="en-IN" sz="1200" spc="-1" strike="noStrike">
                <a:solidFill>
                  <a:srgbClr val="8b8b8b"/>
                </a:solidFill>
                <a:latin typeface="Calibri"/>
              </a:rPr>
              <a:t>1</a:t>
            </a:fld>
            <a:endParaRPr b="0" lang="en-IN"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en-US"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8EE1BD5E-4926-4CA4-8774-F3D13B7A94DD}" type="datetime1">
              <a:rPr b="0" lang="en-IN" sz="1200" spc="-1" strike="noStrike">
                <a:solidFill>
                  <a:srgbClr val="8b8b8b"/>
                </a:solidFill>
                <a:latin typeface="Calibri"/>
              </a:rPr>
              <a:t>09/10/2019</a:t>
            </a:fld>
            <a:endParaRPr b="0" lang="en-IN"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EBB195A7-A037-49E6-9A54-63BB5A03B1D1}" type="slidenum">
              <a:rPr b="0" lang="en-IN" sz="1200" spc="-1" strike="noStrike">
                <a:solidFill>
                  <a:srgbClr val="8b8b8b"/>
                </a:solidFill>
                <a:latin typeface="Calibri"/>
              </a:rPr>
              <a:t>1</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wmf"/><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wmf"/><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3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1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146.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3.xml"/>
</Relationships>
</file>

<file path=ppt/slides/_rels/slide147.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13.xml"/>
</Relationships>
</file>

<file path=ppt/slides/_rels/slide14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14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wmf"/><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8.wmf"/><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11.wmf"/><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13.wmf"/><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4.wmf"/><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21.wmf"/><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28.wmf"/><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1523880" y="1122480"/>
            <a:ext cx="9143640" cy="2387160"/>
          </a:xfrm>
          <a:prstGeom prst="rect">
            <a:avLst/>
          </a:prstGeom>
          <a:noFill/>
          <a:ln>
            <a:noFill/>
          </a:ln>
        </p:spPr>
        <p:txBody>
          <a:bodyPr anchor="b"/>
          <a:p>
            <a:pPr algn="ctr">
              <a:lnSpc>
                <a:spcPct val="90000"/>
              </a:lnSpc>
            </a:pPr>
            <a:r>
              <a:rPr b="0" lang="en-US" sz="6000" spc="-1" strike="noStrike">
                <a:solidFill>
                  <a:srgbClr val="000000"/>
                </a:solidFill>
                <a:latin typeface="Calibri Light"/>
              </a:rPr>
              <a:t>After Sessional I</a:t>
            </a:r>
            <a:endParaRPr b="0" lang="en-US" sz="6000" spc="-1" strike="noStrike">
              <a:solidFill>
                <a:srgbClr val="000000"/>
              </a:solidFill>
              <a:latin typeface="Calibri"/>
            </a:endParaRPr>
          </a:p>
        </p:txBody>
      </p:sp>
      <p:sp>
        <p:nvSpPr>
          <p:cNvPr id="89"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IN" sz="2400" spc="-1" strike="noStrike">
                <a:solidFill>
                  <a:srgbClr val="000000"/>
                </a:solidFill>
                <a:latin typeface="Calibri"/>
              </a:rPr>
              <a:t>Mansi A. Radke</a:t>
            </a:r>
            <a:endParaRPr b="0" lang="en-IN" sz="2400" spc="-1" strike="noStrike">
              <a:latin typeface="Arial"/>
            </a:endParaRPr>
          </a:p>
        </p:txBody>
      </p:sp>
      <p:sp>
        <p:nvSpPr>
          <p:cNvPr id="90" name="TextShape 3"/>
          <p:cNvSpPr txBox="1"/>
          <p:nvPr/>
        </p:nvSpPr>
        <p:spPr>
          <a:xfrm>
            <a:off x="838080" y="6356520"/>
            <a:ext cx="2742840" cy="364680"/>
          </a:xfrm>
          <a:prstGeom prst="rect">
            <a:avLst/>
          </a:prstGeom>
          <a:noFill/>
          <a:ln>
            <a:noFill/>
          </a:ln>
        </p:spPr>
        <p:txBody>
          <a:bodyPr anchor="ctr"/>
          <a:p>
            <a:pPr>
              <a:lnSpc>
                <a:spcPct val="100000"/>
              </a:lnSpc>
            </a:pPr>
            <a:fld id="{7EE8F6E4-DD70-41E3-8259-658038327041}" type="datetime1">
              <a:rPr b="0" lang="en-IN" sz="1200" spc="-1" strike="noStrike">
                <a:solidFill>
                  <a:srgbClr val="8b8b8b"/>
                </a:solidFill>
                <a:latin typeface="Calibri"/>
              </a:rPr>
              <a:t>09/10/2019</a:t>
            </a:fld>
            <a:endParaRPr b="0" lang="en-IN" sz="1200" spc="-1" strike="noStrike">
              <a:latin typeface="Times New Roman"/>
            </a:endParaRPr>
          </a:p>
        </p:txBody>
      </p:sp>
      <p:sp>
        <p:nvSpPr>
          <p:cNvPr id="9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92" name="TextShape 5"/>
          <p:cNvSpPr txBox="1"/>
          <p:nvPr/>
        </p:nvSpPr>
        <p:spPr>
          <a:xfrm>
            <a:off x="8610480" y="6356520"/>
            <a:ext cx="2742840" cy="364680"/>
          </a:xfrm>
          <a:prstGeom prst="rect">
            <a:avLst/>
          </a:prstGeom>
          <a:noFill/>
          <a:ln>
            <a:noFill/>
          </a:ln>
        </p:spPr>
        <p:txBody>
          <a:bodyPr anchor="ctr"/>
          <a:p>
            <a:pPr algn="r">
              <a:lnSpc>
                <a:spcPct val="100000"/>
              </a:lnSpc>
            </a:pPr>
            <a:fld id="{B46EA0EE-40F2-4E32-99FB-91B999546A87}"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Blocked Sort Based Indexing</a:t>
            </a:r>
            <a:endParaRPr b="0" lang="en-US" sz="4400" spc="-1" strike="noStrike">
              <a:solidFill>
                <a:srgbClr val="000000"/>
              </a:solidFill>
              <a:latin typeface="Calibri"/>
            </a:endParaRPr>
          </a:p>
        </p:txBody>
      </p:sp>
      <p:sp>
        <p:nvSpPr>
          <p:cNvPr id="13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Basic steps in constructing a non positional index are: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Make a pass through the collection collecting all term id - document id pairs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Sort the term id – document id pairs with term id as the dominant key and the document id as the secondary key</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Organise the document ids for each term into a posting list</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Compute the statistics like term and document frequency</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small collections, all this can happen in the memory. Our focus is on methods for large collections that require the use of secondary storage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Note: termIDs are represented as numbers instead of strings where each termID is a unique serial number</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32" name="TextShape 3"/>
          <p:cNvSpPr txBox="1"/>
          <p:nvPr/>
        </p:nvSpPr>
        <p:spPr>
          <a:xfrm>
            <a:off x="838080" y="6356520"/>
            <a:ext cx="2742840" cy="364680"/>
          </a:xfrm>
          <a:prstGeom prst="rect">
            <a:avLst/>
          </a:prstGeom>
          <a:noFill/>
          <a:ln>
            <a:noFill/>
          </a:ln>
        </p:spPr>
        <p:txBody>
          <a:bodyPr anchor="ctr"/>
          <a:p>
            <a:pPr>
              <a:lnSpc>
                <a:spcPct val="100000"/>
              </a:lnSpc>
            </a:pPr>
            <a:fld id="{58FFA337-86A0-4CCF-B1E1-6A7C73D08BC3}" type="datetime1">
              <a:rPr b="0" lang="en-IN" sz="1200" spc="-1" strike="noStrike">
                <a:solidFill>
                  <a:srgbClr val="8b8b8b"/>
                </a:solidFill>
                <a:latin typeface="Calibri"/>
              </a:rPr>
              <a:t>09/10/2019</a:t>
            </a:fld>
            <a:endParaRPr b="0" lang="en-IN" sz="1200" spc="-1" strike="noStrike">
              <a:latin typeface="Times New Roman"/>
            </a:endParaRPr>
          </a:p>
        </p:txBody>
      </p:sp>
      <p:sp>
        <p:nvSpPr>
          <p:cNvPr id="13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34" name="TextShape 5"/>
          <p:cNvSpPr txBox="1"/>
          <p:nvPr/>
        </p:nvSpPr>
        <p:spPr>
          <a:xfrm>
            <a:off x="8610480" y="6356520"/>
            <a:ext cx="2742840" cy="364680"/>
          </a:xfrm>
          <a:prstGeom prst="rect">
            <a:avLst/>
          </a:prstGeom>
          <a:noFill/>
          <a:ln>
            <a:noFill/>
          </a:ln>
        </p:spPr>
        <p:txBody>
          <a:bodyPr anchor="ctr"/>
          <a:p>
            <a:pPr algn="r">
              <a:lnSpc>
                <a:spcPct val="100000"/>
              </a:lnSpc>
            </a:pPr>
            <a:fld id="{5AC51F8F-9EC4-4B92-BBC8-DFF0D366E932}"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86"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87" name="Picture 3" descr=""/>
          <p:cNvPicPr/>
          <p:nvPr/>
        </p:nvPicPr>
        <p:blipFill>
          <a:blip r:embed="rId1"/>
          <a:stretch/>
        </p:blipFill>
        <p:spPr>
          <a:xfrm>
            <a:off x="446400" y="0"/>
            <a:ext cx="11298960" cy="6857640"/>
          </a:xfrm>
          <a:prstGeom prst="rect">
            <a:avLst/>
          </a:prstGeom>
          <a:ln>
            <a:noFill/>
          </a:ln>
        </p:spPr>
      </p:pic>
    </p:spTree>
  </p:cSld>
  <p:timing>
    <p:tnLst>
      <p:par>
        <p:cTn id="207" dur="indefinite" restart="never" nodeType="tmRoot">
          <p:childTnLst>
            <p:seq>
              <p:cTn id="208"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pic>
        <p:nvPicPr>
          <p:cNvPr id="489" name="Picture 3" descr=""/>
          <p:cNvPicPr/>
          <p:nvPr/>
        </p:nvPicPr>
        <p:blipFill>
          <a:blip r:embed="rId1"/>
          <a:stretch/>
        </p:blipFill>
        <p:spPr>
          <a:xfrm>
            <a:off x="750240" y="190440"/>
            <a:ext cx="7145280" cy="1674360"/>
          </a:xfrm>
          <a:prstGeom prst="rect">
            <a:avLst/>
          </a:prstGeom>
          <a:ln>
            <a:noFill/>
          </a:ln>
        </p:spPr>
      </p:pic>
      <p:pic>
        <p:nvPicPr>
          <p:cNvPr id="490" name="Content Placeholder 4" descr=""/>
          <p:cNvPicPr/>
          <p:nvPr/>
        </p:nvPicPr>
        <p:blipFill>
          <a:blip r:embed="rId2"/>
          <a:stretch/>
        </p:blipFill>
        <p:spPr>
          <a:xfrm>
            <a:off x="2370960" y="1690560"/>
            <a:ext cx="6053400" cy="4260600"/>
          </a:xfrm>
          <a:prstGeom prst="rect">
            <a:avLst/>
          </a:prstGeom>
          <a:ln>
            <a:noFill/>
          </a:ln>
        </p:spPr>
      </p:pic>
    </p:spTree>
  </p:cSld>
  <p:timing>
    <p:tnLst>
      <p:par>
        <p:cTn id="209" dur="indefinite" restart="never" nodeType="tmRoot">
          <p:childTnLst>
            <p:seq>
              <p:cTn id="210"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Relevance Feedback in Information retrieval</a:t>
            </a:r>
            <a:endParaRPr b="0" lang="en-US" sz="4400" spc="-1" strike="noStrike">
              <a:solidFill>
                <a:srgbClr val="000000"/>
              </a:solidFill>
              <a:latin typeface="Calibri"/>
            </a:endParaRPr>
          </a:p>
        </p:txBody>
      </p:sp>
      <p:sp>
        <p:nvSpPr>
          <p:cNvPr id="49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Synonymy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E.g. aircraft and airplane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Global vs Local methods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Global methods are techniques for expanding or reformulating query terms independent of the query and results returned from it, so that changes in the query wording will cause the new query to match other semantically similar terms</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Query expansion with Thesaurus or wordnet</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Query expansion through spelling correction</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Automatic thesaurus generation</a:t>
            </a:r>
            <a:endParaRPr b="0" lang="en-U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Local methods</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Relevance feedback</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Pseudo relevance feedback</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Indirect relevance feedback</a:t>
            </a:r>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p:txBody>
      </p:sp>
      <p:sp>
        <p:nvSpPr>
          <p:cNvPr id="493" name="TextShape 3"/>
          <p:cNvSpPr txBox="1"/>
          <p:nvPr/>
        </p:nvSpPr>
        <p:spPr>
          <a:xfrm>
            <a:off x="838080" y="6356520"/>
            <a:ext cx="2742840" cy="364680"/>
          </a:xfrm>
          <a:prstGeom prst="rect">
            <a:avLst/>
          </a:prstGeom>
          <a:noFill/>
          <a:ln>
            <a:noFill/>
          </a:ln>
        </p:spPr>
        <p:txBody>
          <a:bodyPr anchor="ctr"/>
          <a:p>
            <a:pPr>
              <a:lnSpc>
                <a:spcPct val="100000"/>
              </a:lnSpc>
            </a:pPr>
            <a:fld id="{943A2DB6-C99A-4681-8955-FEA19EE17B36}" type="datetime1">
              <a:rPr b="0" lang="en-IN" sz="1200" spc="-1" strike="noStrike">
                <a:solidFill>
                  <a:srgbClr val="8b8b8b"/>
                </a:solidFill>
                <a:latin typeface="Calibri"/>
              </a:rPr>
              <a:t>09/10/2019</a:t>
            </a:fld>
            <a:endParaRPr b="0" lang="en-IN" sz="1200" spc="-1" strike="noStrike">
              <a:latin typeface="Times New Roman"/>
            </a:endParaRPr>
          </a:p>
        </p:txBody>
      </p:sp>
      <p:sp>
        <p:nvSpPr>
          <p:cNvPr id="49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495" name="TextShape 5"/>
          <p:cNvSpPr txBox="1"/>
          <p:nvPr/>
        </p:nvSpPr>
        <p:spPr>
          <a:xfrm>
            <a:off x="8610480" y="6356520"/>
            <a:ext cx="2742840" cy="364680"/>
          </a:xfrm>
          <a:prstGeom prst="rect">
            <a:avLst/>
          </a:prstGeom>
          <a:noFill/>
          <a:ln>
            <a:noFill/>
          </a:ln>
        </p:spPr>
        <p:txBody>
          <a:bodyPr anchor="ctr"/>
          <a:p>
            <a:pPr algn="r">
              <a:lnSpc>
                <a:spcPct val="100000"/>
              </a:lnSpc>
            </a:pPr>
            <a:fld id="{BCB8D8DF-C034-49D6-90D8-7B846D855E2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11" dur="indefinite" restart="never" nodeType="tmRoot">
          <p:childTnLst>
            <p:seq>
              <p:cTn id="212"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Relevance feedback process</a:t>
            </a:r>
            <a:endParaRPr b="0" lang="en-US" sz="4400" spc="-1" strike="noStrike">
              <a:solidFill>
                <a:srgbClr val="000000"/>
              </a:solidFill>
              <a:latin typeface="Calibri"/>
            </a:endParaRPr>
          </a:p>
        </p:txBody>
      </p:sp>
      <p:sp>
        <p:nvSpPr>
          <p:cNvPr id="497" name="TextShape 2"/>
          <p:cNvSpPr txBox="1"/>
          <p:nvPr/>
        </p:nvSpPr>
        <p:spPr>
          <a:xfrm>
            <a:off x="838080" y="1825560"/>
            <a:ext cx="10515240" cy="4350960"/>
          </a:xfrm>
          <a:prstGeom prst="rect">
            <a:avLst/>
          </a:prstGeom>
          <a:noFill/>
          <a:ln>
            <a:noFill/>
          </a:ln>
        </p:spPr>
        <p:txBody>
          <a:bodyPr/>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user issues a (short, simple) query.</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system returns an initial set of retrieval results.</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user marks some returned documents as relevant or nonrelevant.</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system computes a better representation of the information need based on the user feedback.</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system displays a revised set of retrieval results.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Relevance feedback can go through one or more iterations of this sort.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498" name="TextShape 3"/>
          <p:cNvSpPr txBox="1"/>
          <p:nvPr/>
        </p:nvSpPr>
        <p:spPr>
          <a:xfrm>
            <a:off x="838080" y="6356520"/>
            <a:ext cx="2742840" cy="364680"/>
          </a:xfrm>
          <a:prstGeom prst="rect">
            <a:avLst/>
          </a:prstGeom>
          <a:noFill/>
          <a:ln>
            <a:noFill/>
          </a:ln>
        </p:spPr>
        <p:txBody>
          <a:bodyPr anchor="ctr"/>
          <a:p>
            <a:pPr>
              <a:lnSpc>
                <a:spcPct val="100000"/>
              </a:lnSpc>
            </a:pPr>
            <a:fld id="{C4DCC6B7-D2CA-43D1-B5B8-04011643F72E}" type="datetime1">
              <a:rPr b="0" lang="en-IN" sz="1200" spc="-1" strike="noStrike">
                <a:solidFill>
                  <a:srgbClr val="8b8b8b"/>
                </a:solidFill>
                <a:latin typeface="Calibri"/>
              </a:rPr>
              <a:t>09/10/2019</a:t>
            </a:fld>
            <a:endParaRPr b="0" lang="en-IN" sz="1200" spc="-1" strike="noStrike">
              <a:latin typeface="Times New Roman"/>
            </a:endParaRPr>
          </a:p>
        </p:txBody>
      </p:sp>
      <p:sp>
        <p:nvSpPr>
          <p:cNvPr id="49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00" name="TextShape 5"/>
          <p:cNvSpPr txBox="1"/>
          <p:nvPr/>
        </p:nvSpPr>
        <p:spPr>
          <a:xfrm>
            <a:off x="8610480" y="6356520"/>
            <a:ext cx="2742840" cy="364680"/>
          </a:xfrm>
          <a:prstGeom prst="rect">
            <a:avLst/>
          </a:prstGeom>
          <a:noFill/>
          <a:ln>
            <a:noFill/>
          </a:ln>
        </p:spPr>
        <p:txBody>
          <a:bodyPr anchor="ctr"/>
          <a:p>
            <a:pPr algn="r">
              <a:lnSpc>
                <a:spcPct val="100000"/>
              </a:lnSpc>
            </a:pPr>
            <a:fld id="{C520AF90-2743-4D66-93CC-75F9343EB389}"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13" dur="indefinite" restart="never" nodeType="tmRoot">
          <p:childTnLst>
            <p:seq>
              <p:cTn id="214"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The idea behind relevance feedback</a:t>
            </a:r>
            <a:endParaRPr b="0" lang="en-US" sz="4400" spc="-1" strike="noStrike">
              <a:solidFill>
                <a:srgbClr val="000000"/>
              </a:solidFill>
              <a:latin typeface="Calibri"/>
            </a:endParaRPr>
          </a:p>
        </p:txBody>
      </p:sp>
      <p:sp>
        <p:nvSpPr>
          <p:cNvPr id="50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process exploits the idea that it may be difficult to formulate a good query when you don’t know the collection well, but it is easy to judge particular documents, and so it makes sense to engage in iterative query refinement of this sort.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such a scenario, relevance feedback can also be effective in tracking a user’s evolving information need: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seeing some documents may lead users to refine their understanding of the information they are seeking.</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E.g. Image retrieval</a:t>
            </a:r>
            <a:endParaRPr b="0" lang="en-US" sz="2400" spc="-1" strike="noStrike">
              <a:solidFill>
                <a:srgbClr val="000000"/>
              </a:solidFill>
              <a:latin typeface="Calibri"/>
            </a:endParaRPr>
          </a:p>
        </p:txBody>
      </p:sp>
      <p:sp>
        <p:nvSpPr>
          <p:cNvPr id="503" name="TextShape 3"/>
          <p:cNvSpPr txBox="1"/>
          <p:nvPr/>
        </p:nvSpPr>
        <p:spPr>
          <a:xfrm>
            <a:off x="838080" y="6356520"/>
            <a:ext cx="2742840" cy="364680"/>
          </a:xfrm>
          <a:prstGeom prst="rect">
            <a:avLst/>
          </a:prstGeom>
          <a:noFill/>
          <a:ln>
            <a:noFill/>
          </a:ln>
        </p:spPr>
        <p:txBody>
          <a:bodyPr anchor="ctr"/>
          <a:p>
            <a:pPr>
              <a:lnSpc>
                <a:spcPct val="100000"/>
              </a:lnSpc>
            </a:pPr>
            <a:fld id="{C8F5B61C-65CD-41A6-8517-B35A72E0A5FA}" type="datetime1">
              <a:rPr b="0" lang="en-IN" sz="1200" spc="-1" strike="noStrike">
                <a:solidFill>
                  <a:srgbClr val="8b8b8b"/>
                </a:solidFill>
                <a:latin typeface="Calibri"/>
              </a:rPr>
              <a:t>09/10/2019</a:t>
            </a:fld>
            <a:endParaRPr b="0" lang="en-IN" sz="1200" spc="-1" strike="noStrike">
              <a:latin typeface="Times New Roman"/>
            </a:endParaRPr>
          </a:p>
        </p:txBody>
      </p:sp>
      <p:sp>
        <p:nvSpPr>
          <p:cNvPr id="50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05" name="TextShape 5"/>
          <p:cNvSpPr txBox="1"/>
          <p:nvPr/>
        </p:nvSpPr>
        <p:spPr>
          <a:xfrm>
            <a:off x="8610480" y="6356520"/>
            <a:ext cx="2742840" cy="364680"/>
          </a:xfrm>
          <a:prstGeom prst="rect">
            <a:avLst/>
          </a:prstGeom>
          <a:noFill/>
          <a:ln>
            <a:noFill/>
          </a:ln>
        </p:spPr>
        <p:txBody>
          <a:bodyPr anchor="ctr"/>
          <a:p>
            <a:pPr algn="r">
              <a:lnSpc>
                <a:spcPct val="100000"/>
              </a:lnSpc>
            </a:pPr>
            <a:fld id="{E7446C6E-639C-4208-8409-515CCDA44C4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15" dur="indefinite" restart="never" nodeType="tmRoot">
          <p:childTnLst>
            <p:seq>
              <p:cTn id="216"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838080" y="136440"/>
            <a:ext cx="10515240" cy="604008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Rocchio Algorithm</a:t>
            </a:r>
            <a:endParaRPr b="0" lang="en-US" sz="2800" spc="-1" strike="noStrike">
              <a:solidFill>
                <a:srgbClr val="000000"/>
              </a:solidFill>
              <a:latin typeface="Calibri"/>
            </a:endParaRPr>
          </a:p>
          <a:p>
            <a:pPr marL="457200">
              <a:lnSpc>
                <a:spcPct val="90000"/>
              </a:lnSpc>
              <a:spcBef>
                <a:spcPts val="499"/>
              </a:spcBef>
            </a:pPr>
            <a:r>
              <a:rPr b="0" lang="en-US" sz="2400" spc="-1" strike="noStrike">
                <a:solidFill>
                  <a:srgbClr val="000000"/>
                </a:solidFill>
                <a:latin typeface="Calibri"/>
              </a:rPr>
              <a:t>Move the centroid towards set </a:t>
            </a:r>
            <a:endParaRPr b="0" lang="en-US" sz="2400" spc="-1" strike="noStrike">
              <a:solidFill>
                <a:srgbClr val="000000"/>
              </a:solidFill>
              <a:latin typeface="Calibri"/>
            </a:endParaRPr>
          </a:p>
          <a:p>
            <a:pPr marL="457200">
              <a:lnSpc>
                <a:spcPct val="90000"/>
              </a:lnSpc>
              <a:spcBef>
                <a:spcPts val="499"/>
              </a:spcBef>
            </a:pPr>
            <a:r>
              <a:rPr b="0" lang="en-US" sz="2400" spc="-1" strike="noStrike">
                <a:solidFill>
                  <a:srgbClr val="000000"/>
                </a:solidFill>
                <a:latin typeface="Calibri"/>
              </a:rPr>
              <a:t>of relevant documents and</a:t>
            </a:r>
            <a:endParaRPr b="0" lang="en-US" sz="2400" spc="-1" strike="noStrike">
              <a:solidFill>
                <a:srgbClr val="000000"/>
              </a:solidFill>
              <a:latin typeface="Calibri"/>
            </a:endParaRPr>
          </a:p>
          <a:p>
            <a:pPr marL="457200">
              <a:lnSpc>
                <a:spcPct val="90000"/>
              </a:lnSpc>
              <a:spcBef>
                <a:spcPts val="499"/>
              </a:spcBef>
            </a:pPr>
            <a:r>
              <a:rPr b="0" lang="en-US" sz="2400" spc="-1" strike="noStrike">
                <a:solidFill>
                  <a:srgbClr val="000000"/>
                </a:solidFill>
                <a:latin typeface="Calibri"/>
              </a:rPr>
              <a:t>away from non relevant </a:t>
            </a:r>
            <a:endParaRPr b="0" lang="en-US" sz="2400" spc="-1" strike="noStrike">
              <a:solidFill>
                <a:srgbClr val="000000"/>
              </a:solidFill>
              <a:latin typeface="Calibri"/>
            </a:endParaRPr>
          </a:p>
          <a:p>
            <a:pPr marL="457200">
              <a:lnSpc>
                <a:spcPct val="90000"/>
              </a:lnSpc>
              <a:spcBef>
                <a:spcPts val="499"/>
              </a:spcBef>
            </a:pPr>
            <a:r>
              <a:rPr b="0" lang="en-US" sz="2400" spc="-1" strike="noStrike">
                <a:solidFill>
                  <a:srgbClr val="000000"/>
                </a:solidFill>
                <a:latin typeface="Calibri"/>
              </a:rPr>
              <a:t>documents</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
        <p:nvSpPr>
          <p:cNvPr id="507" name="TextShape 2"/>
          <p:cNvSpPr txBox="1"/>
          <p:nvPr/>
        </p:nvSpPr>
        <p:spPr>
          <a:xfrm>
            <a:off x="838080" y="6356520"/>
            <a:ext cx="2742840" cy="364680"/>
          </a:xfrm>
          <a:prstGeom prst="rect">
            <a:avLst/>
          </a:prstGeom>
          <a:noFill/>
          <a:ln>
            <a:noFill/>
          </a:ln>
        </p:spPr>
        <p:txBody>
          <a:bodyPr anchor="ctr"/>
          <a:p>
            <a:pPr>
              <a:lnSpc>
                <a:spcPct val="100000"/>
              </a:lnSpc>
            </a:pPr>
            <a:fld id="{C67213B3-654B-4F8D-A260-01B1764F1FB3}" type="datetime1">
              <a:rPr b="0" lang="en-IN" sz="1200" spc="-1" strike="noStrike">
                <a:solidFill>
                  <a:srgbClr val="8b8b8b"/>
                </a:solidFill>
                <a:latin typeface="Calibri"/>
              </a:rPr>
              <a:t>09/10/2019</a:t>
            </a:fld>
            <a:endParaRPr b="0" lang="en-IN" sz="1200" spc="-1" strike="noStrike">
              <a:latin typeface="Times New Roman"/>
            </a:endParaRPr>
          </a:p>
        </p:txBody>
      </p:sp>
      <p:sp>
        <p:nvSpPr>
          <p:cNvPr id="508" name="TextShape 3"/>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09" name="TextShape 4"/>
          <p:cNvSpPr txBox="1"/>
          <p:nvPr/>
        </p:nvSpPr>
        <p:spPr>
          <a:xfrm>
            <a:off x="8610480" y="6356520"/>
            <a:ext cx="2742840" cy="364680"/>
          </a:xfrm>
          <a:prstGeom prst="rect">
            <a:avLst/>
          </a:prstGeom>
          <a:noFill/>
          <a:ln>
            <a:noFill/>
          </a:ln>
        </p:spPr>
        <p:txBody>
          <a:bodyPr anchor="ctr"/>
          <a:p>
            <a:pPr algn="r">
              <a:lnSpc>
                <a:spcPct val="100000"/>
              </a:lnSpc>
            </a:pPr>
            <a:fld id="{67D3AC97-B0E7-4E59-BC32-DEB3CA0F5E89}" type="slidenum">
              <a:rPr b="0" lang="en-IN" sz="1200" spc="-1" strike="noStrike">
                <a:solidFill>
                  <a:srgbClr val="8b8b8b"/>
                </a:solidFill>
                <a:latin typeface="Calibri"/>
              </a:rPr>
              <a:t>1</a:t>
            </a:fld>
            <a:endParaRPr b="0" lang="en-IN" sz="1200" spc="-1" strike="noStrike">
              <a:latin typeface="Times New Roman"/>
            </a:endParaRPr>
          </a:p>
        </p:txBody>
      </p:sp>
      <p:pic>
        <p:nvPicPr>
          <p:cNvPr id="510" name="Content Placeholder 5" descr=""/>
          <p:cNvPicPr/>
          <p:nvPr/>
        </p:nvPicPr>
        <p:blipFill>
          <a:blip r:embed="rId1"/>
          <a:stretch/>
        </p:blipFill>
        <p:spPr>
          <a:xfrm>
            <a:off x="5563080" y="487440"/>
            <a:ext cx="6628680" cy="5652360"/>
          </a:xfrm>
          <a:prstGeom prst="rect">
            <a:avLst/>
          </a:prstGeom>
          <a:ln>
            <a:noFill/>
          </a:ln>
        </p:spPr>
      </p:pic>
      <p:pic>
        <p:nvPicPr>
          <p:cNvPr id="511" name="Picture 4" descr=""/>
          <p:cNvPicPr/>
          <p:nvPr/>
        </p:nvPicPr>
        <p:blipFill>
          <a:blip r:embed="rId2"/>
          <a:stretch/>
        </p:blipFill>
        <p:spPr>
          <a:xfrm>
            <a:off x="214920" y="2817720"/>
            <a:ext cx="5275800" cy="815400"/>
          </a:xfrm>
          <a:prstGeom prst="rect">
            <a:avLst/>
          </a:prstGeom>
          <a:ln>
            <a:noFill/>
          </a:ln>
        </p:spPr>
      </p:pic>
      <p:pic>
        <p:nvPicPr>
          <p:cNvPr id="512" name="Picture 12" descr=""/>
          <p:cNvPicPr/>
          <p:nvPr/>
        </p:nvPicPr>
        <p:blipFill>
          <a:blip r:embed="rId3"/>
          <a:stretch/>
        </p:blipFill>
        <p:spPr>
          <a:xfrm>
            <a:off x="214920" y="4670640"/>
            <a:ext cx="4786920" cy="1116720"/>
          </a:xfrm>
          <a:prstGeom prst="rect">
            <a:avLst/>
          </a:prstGeom>
          <a:ln>
            <a:noFill/>
          </a:ln>
        </p:spPr>
      </p:pic>
    </p:spTree>
  </p:cSld>
  <p:timing>
    <p:tnLst>
      <p:par>
        <p:cTn id="217" dur="indefinite" restart="never" nodeType="tmRoot">
          <p:childTnLst>
            <p:seq>
              <p:cTn id="218" dur="indefinite" nodeType="mainSeq"/>
              <p:prevCondLst>
                <p:cond delay="0" evt="onPrev">
                  <p:tgtEl>
                    <p:sldTgt/>
                  </p:tgtEl>
                </p:cond>
              </p:prevCondLst>
              <p:nextCondLst>
                <p:cond delay="0"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Revised query is more close to the optimal query!</a:t>
            </a:r>
            <a:endParaRPr b="0" lang="en-US" sz="4400" spc="-1" strike="noStrike">
              <a:solidFill>
                <a:srgbClr val="000000"/>
              </a:solidFill>
              <a:latin typeface="Calibri"/>
            </a:endParaRPr>
          </a:p>
        </p:txBody>
      </p:sp>
      <p:pic>
        <p:nvPicPr>
          <p:cNvPr id="514" name="Content Placeholder 6" descr=""/>
          <p:cNvPicPr/>
          <p:nvPr/>
        </p:nvPicPr>
        <p:blipFill>
          <a:blip r:embed="rId1"/>
          <a:stretch/>
        </p:blipFill>
        <p:spPr>
          <a:xfrm>
            <a:off x="2460240" y="1818000"/>
            <a:ext cx="7378920" cy="4431240"/>
          </a:xfrm>
          <a:prstGeom prst="rect">
            <a:avLst/>
          </a:prstGeom>
          <a:ln>
            <a:noFill/>
          </a:ln>
        </p:spPr>
      </p:pic>
      <p:sp>
        <p:nvSpPr>
          <p:cNvPr id="515" name="TextShape 2"/>
          <p:cNvSpPr txBox="1"/>
          <p:nvPr/>
        </p:nvSpPr>
        <p:spPr>
          <a:xfrm>
            <a:off x="838080" y="6356520"/>
            <a:ext cx="2742840" cy="364680"/>
          </a:xfrm>
          <a:prstGeom prst="rect">
            <a:avLst/>
          </a:prstGeom>
          <a:noFill/>
          <a:ln>
            <a:noFill/>
          </a:ln>
        </p:spPr>
        <p:txBody>
          <a:bodyPr anchor="ctr"/>
          <a:p>
            <a:pPr>
              <a:lnSpc>
                <a:spcPct val="100000"/>
              </a:lnSpc>
            </a:pPr>
            <a:fld id="{58311A4E-954B-4DEF-ADC0-ACEF3D84A90A}" type="datetime1">
              <a:rPr b="0" lang="en-IN" sz="1200" spc="-1" strike="noStrike">
                <a:solidFill>
                  <a:srgbClr val="8b8b8b"/>
                </a:solidFill>
                <a:latin typeface="Calibri"/>
              </a:rPr>
              <a:t>09/10/2019</a:t>
            </a:fld>
            <a:endParaRPr b="0" lang="en-IN" sz="1200" spc="-1" strike="noStrike">
              <a:latin typeface="Times New Roman"/>
            </a:endParaRPr>
          </a:p>
        </p:txBody>
      </p:sp>
      <p:sp>
        <p:nvSpPr>
          <p:cNvPr id="516" name="TextShape 3"/>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17" name="TextShape 4"/>
          <p:cNvSpPr txBox="1"/>
          <p:nvPr/>
        </p:nvSpPr>
        <p:spPr>
          <a:xfrm>
            <a:off x="8610480" y="6356520"/>
            <a:ext cx="2742840" cy="364680"/>
          </a:xfrm>
          <a:prstGeom prst="rect">
            <a:avLst/>
          </a:prstGeom>
          <a:noFill/>
          <a:ln>
            <a:noFill/>
          </a:ln>
        </p:spPr>
        <p:txBody>
          <a:bodyPr anchor="ctr"/>
          <a:p>
            <a:pPr algn="r">
              <a:lnSpc>
                <a:spcPct val="100000"/>
              </a:lnSpc>
            </a:pPr>
            <a:fld id="{01C1CDE0-EC87-4EE5-9DC1-AFCBB59F3FE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19" dur="indefinite" restart="never" nodeType="tmRoot">
          <p:childTnLst>
            <p:seq>
              <p:cTn id="220" dur="indefinite" nodeType="mainSeq"/>
              <p:prevCondLst>
                <p:cond delay="0" evt="onPrev">
                  <p:tgtEl>
                    <p:sldTgt/>
                  </p:tgtEl>
                </p:cond>
              </p:prevCondLst>
              <p:nextCondLst>
                <p:cond delay="0" evt="onNext">
                  <p:tgtEl>
                    <p:sldTgt/>
                  </p:tgtEl>
                </p:cond>
              </p:nextCondLst>
            </p:seq>
          </p:childTnLst>
        </p:cTn>
      </p:par>
    </p:tnLst>
  </p:timing>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Formula for modified query vector</a:t>
            </a:r>
            <a:endParaRPr b="0" lang="en-US" sz="4400" spc="-1" strike="noStrike">
              <a:solidFill>
                <a:srgbClr val="000000"/>
              </a:solidFill>
              <a:latin typeface="Calibri"/>
            </a:endParaRPr>
          </a:p>
        </p:txBody>
      </p:sp>
      <p:sp>
        <p:nvSpPr>
          <p:cNvPr id="51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Relevance feedback can improve both recall and precision. But, in practice, it has been shown to be most useful for increasing recall in situations where recall is important. This is partly because the technique expands the query, but it is also partly an effect of the use case: when they want high recall, users can be expected to take time to review results and to iterate on the search.</a:t>
            </a:r>
            <a:endParaRPr b="0" lang="en-US" sz="2800" spc="-1" strike="noStrike">
              <a:solidFill>
                <a:srgbClr val="000000"/>
              </a:solidFill>
              <a:latin typeface="Calibri"/>
            </a:endParaRPr>
          </a:p>
        </p:txBody>
      </p:sp>
      <p:sp>
        <p:nvSpPr>
          <p:cNvPr id="520" name="TextShape 3"/>
          <p:cNvSpPr txBox="1"/>
          <p:nvPr/>
        </p:nvSpPr>
        <p:spPr>
          <a:xfrm>
            <a:off x="838080" y="6356520"/>
            <a:ext cx="2742840" cy="364680"/>
          </a:xfrm>
          <a:prstGeom prst="rect">
            <a:avLst/>
          </a:prstGeom>
          <a:noFill/>
          <a:ln>
            <a:noFill/>
          </a:ln>
        </p:spPr>
        <p:txBody>
          <a:bodyPr anchor="ctr"/>
          <a:p>
            <a:pPr>
              <a:lnSpc>
                <a:spcPct val="100000"/>
              </a:lnSpc>
            </a:pPr>
            <a:fld id="{30BC75D4-4EC1-4225-88F5-640C1966B4CE}" type="datetime1">
              <a:rPr b="0" lang="en-IN" sz="1200" spc="-1" strike="noStrike">
                <a:solidFill>
                  <a:srgbClr val="8b8b8b"/>
                </a:solidFill>
                <a:latin typeface="Calibri"/>
              </a:rPr>
              <a:t>09/10/2019</a:t>
            </a:fld>
            <a:endParaRPr b="0" lang="en-IN" sz="1200" spc="-1" strike="noStrike">
              <a:latin typeface="Times New Roman"/>
            </a:endParaRPr>
          </a:p>
        </p:txBody>
      </p:sp>
      <p:sp>
        <p:nvSpPr>
          <p:cNvPr id="52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22" name="TextShape 5"/>
          <p:cNvSpPr txBox="1"/>
          <p:nvPr/>
        </p:nvSpPr>
        <p:spPr>
          <a:xfrm>
            <a:off x="8610480" y="6356520"/>
            <a:ext cx="2742840" cy="364680"/>
          </a:xfrm>
          <a:prstGeom prst="rect">
            <a:avLst/>
          </a:prstGeom>
          <a:noFill/>
          <a:ln>
            <a:noFill/>
          </a:ln>
        </p:spPr>
        <p:txBody>
          <a:bodyPr anchor="ctr"/>
          <a:p>
            <a:pPr algn="r">
              <a:lnSpc>
                <a:spcPct val="100000"/>
              </a:lnSpc>
            </a:pPr>
            <a:fld id="{341D0582-CF21-407F-A2FD-BFF9569DF3D7}" type="slidenum">
              <a:rPr b="0" lang="en-IN" sz="1200" spc="-1" strike="noStrike">
                <a:solidFill>
                  <a:srgbClr val="8b8b8b"/>
                </a:solidFill>
                <a:latin typeface="Calibri"/>
              </a:rPr>
              <a:t>1</a:t>
            </a:fld>
            <a:endParaRPr b="0" lang="en-IN" sz="1200" spc="-1" strike="noStrike">
              <a:latin typeface="Times New Roman"/>
            </a:endParaRPr>
          </a:p>
        </p:txBody>
      </p:sp>
      <p:pic>
        <p:nvPicPr>
          <p:cNvPr id="523" name="Picture 6" descr=""/>
          <p:cNvPicPr/>
          <p:nvPr/>
        </p:nvPicPr>
        <p:blipFill>
          <a:blip r:embed="rId1"/>
          <a:stretch/>
        </p:blipFill>
        <p:spPr>
          <a:xfrm>
            <a:off x="1612440" y="4277160"/>
            <a:ext cx="8057880" cy="1380600"/>
          </a:xfrm>
          <a:prstGeom prst="rect">
            <a:avLst/>
          </a:prstGeom>
          <a:ln>
            <a:noFill/>
          </a:ln>
        </p:spPr>
      </p:pic>
    </p:spTree>
  </p:cSld>
  <p:timing>
    <p:tnLst>
      <p:par>
        <p:cTn id="221" dur="indefinite" restart="never" nodeType="tmRoot">
          <p:childTnLst>
            <p:seq>
              <p:cTn id="222" dur="indefinite" nodeType="mainSeq"/>
              <p:prevCondLst>
                <p:cond delay="0" evt="onPrev">
                  <p:tgtEl>
                    <p:sldTgt/>
                  </p:tgtEl>
                </p:cond>
              </p:prevCondLst>
              <p:nextCondLst>
                <p:cond delay="0" evt="onNext">
                  <p:tgtEl>
                    <p:sldTgt/>
                  </p:tgtEl>
                </p:cond>
              </p:nextCondLst>
            </p:seq>
          </p:childTnLst>
        </p:cTn>
      </p:par>
    </p:tnLst>
  </p:timing>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Positive vs negative feedback</a:t>
            </a:r>
            <a:endParaRPr b="0" lang="en-US" sz="4400" spc="-1" strike="noStrike">
              <a:solidFill>
                <a:srgbClr val="000000"/>
              </a:solidFill>
              <a:latin typeface="Calibri"/>
            </a:endParaRPr>
          </a:p>
        </p:txBody>
      </p:sp>
      <p:sp>
        <p:nvSpPr>
          <p:cNvPr id="525"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Positive feedback also turns out to be much more valuable than negative feedback, and so most IR systems set </a:t>
            </a:r>
            <a:r>
              <a:rPr b="0" i="1" lang="en-US" sz="2800" spc="-1" strike="noStrike">
                <a:solidFill>
                  <a:srgbClr val="000000"/>
                </a:solidFill>
                <a:latin typeface="Calibri"/>
              </a:rPr>
              <a:t>γ </a:t>
            </a:r>
            <a:r>
              <a:rPr b="0" lang="en-US" sz="2800" spc="-1" strike="noStrike">
                <a:solidFill>
                  <a:srgbClr val="000000"/>
                </a:solidFill>
                <a:latin typeface="Calibri"/>
              </a:rPr>
              <a:t>&lt; </a:t>
            </a:r>
            <a:r>
              <a:rPr b="0" i="1" lang="en-US" sz="2800" spc="-1" strike="noStrike">
                <a:solidFill>
                  <a:srgbClr val="000000"/>
                </a:solidFill>
                <a:latin typeface="Calibri"/>
              </a:rPr>
              <a:t>β</a:t>
            </a:r>
            <a:r>
              <a:rPr b="0" lang="en-US" sz="2800" spc="-1" strike="noStrike">
                <a:solidFill>
                  <a:srgbClr val="000000"/>
                </a:solidFill>
                <a:latin typeface="Calibri"/>
              </a:rPr>
              <a:t>. Reasonable values might be </a:t>
            </a:r>
            <a:r>
              <a:rPr b="0" i="1" lang="en-US" sz="2800" spc="-1" strike="noStrike">
                <a:solidFill>
                  <a:srgbClr val="000000"/>
                </a:solidFill>
                <a:latin typeface="Calibri"/>
              </a:rPr>
              <a:t>α </a:t>
            </a:r>
            <a:r>
              <a:rPr b="0" lang="en-US" sz="2800" spc="-1" strike="noStrike">
                <a:solidFill>
                  <a:srgbClr val="000000"/>
                </a:solidFill>
                <a:latin typeface="Calibri"/>
              </a:rPr>
              <a:t>= 1, </a:t>
            </a:r>
            <a:r>
              <a:rPr b="0" i="1" lang="en-US" sz="2800" spc="-1" strike="noStrike">
                <a:solidFill>
                  <a:srgbClr val="000000"/>
                </a:solidFill>
                <a:latin typeface="Calibri"/>
              </a:rPr>
              <a:t>β </a:t>
            </a:r>
            <a:r>
              <a:rPr b="0" lang="en-US" sz="2800" spc="-1" strike="noStrike">
                <a:solidFill>
                  <a:srgbClr val="000000"/>
                </a:solidFill>
                <a:latin typeface="Calibri"/>
              </a:rPr>
              <a:t>= 0.75, and </a:t>
            </a:r>
            <a:r>
              <a:rPr b="0" i="1" lang="en-US" sz="2800" spc="-1" strike="noStrike">
                <a:solidFill>
                  <a:srgbClr val="000000"/>
                </a:solidFill>
                <a:latin typeface="Calibri"/>
              </a:rPr>
              <a:t>γ </a:t>
            </a:r>
            <a:r>
              <a:rPr b="0" lang="en-US" sz="2800" spc="-1" strike="noStrike">
                <a:solidFill>
                  <a:srgbClr val="000000"/>
                </a:solidFill>
                <a:latin typeface="Calibri"/>
              </a:rPr>
              <a:t>= 0.15. In fact, many systems, such as the image search system in Figure 9.1, allow only positive feedback, which is equivalent to setting </a:t>
            </a:r>
            <a:r>
              <a:rPr b="0" i="1" lang="en-US" sz="2800" spc="-1" strike="noStrike">
                <a:solidFill>
                  <a:srgbClr val="000000"/>
                </a:solidFill>
                <a:latin typeface="Calibri"/>
              </a:rPr>
              <a:t>γ </a:t>
            </a:r>
            <a:r>
              <a:rPr b="0" lang="en-US" sz="2800" spc="-1" strike="noStrike">
                <a:solidFill>
                  <a:srgbClr val="000000"/>
                </a:solidFill>
                <a:latin typeface="Calibri"/>
              </a:rPr>
              <a:t>= 0. Another alternative is to use only the marked nonrelevant document which received the highest ranking from the IR system as negative feedback (here, |</a:t>
            </a:r>
            <a:r>
              <a:rPr b="0" i="1" lang="en-US" sz="2800" spc="-1" strike="noStrike">
                <a:solidFill>
                  <a:srgbClr val="000000"/>
                </a:solidFill>
                <a:latin typeface="Calibri"/>
              </a:rPr>
              <a:t>Dnr</a:t>
            </a:r>
            <a:r>
              <a:rPr b="0" lang="en-US" sz="2800" spc="-1" strike="noStrike">
                <a:solidFill>
                  <a:srgbClr val="000000"/>
                </a:solidFill>
                <a:latin typeface="Calibri"/>
              </a:rPr>
              <a:t>| = 1 ). While many of the experimental results comparing various relevance feedback variants are rather inconclusive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some studies have suggested that this variant, called </a:t>
            </a:r>
            <a:r>
              <a:rPr b="0" i="1" lang="en-US" sz="2800" spc="-1" strike="noStrike">
                <a:solidFill>
                  <a:srgbClr val="000000"/>
                </a:solidFill>
                <a:latin typeface="Calibri"/>
              </a:rPr>
              <a:t>Ide dec-hi </a:t>
            </a:r>
            <a:r>
              <a:rPr b="0" lang="en-US" sz="2800" spc="-1" strike="noStrike">
                <a:solidFill>
                  <a:srgbClr val="000000"/>
                </a:solidFill>
                <a:latin typeface="Calibri"/>
              </a:rPr>
              <a:t>is the most effective or at least the most consistent performer.</a:t>
            </a:r>
            <a:endParaRPr b="0" lang="en-US" sz="2800" spc="-1" strike="noStrike">
              <a:solidFill>
                <a:srgbClr val="000000"/>
              </a:solidFill>
              <a:latin typeface="Calibri"/>
            </a:endParaRPr>
          </a:p>
        </p:txBody>
      </p:sp>
      <p:sp>
        <p:nvSpPr>
          <p:cNvPr id="526" name="TextShape 3"/>
          <p:cNvSpPr txBox="1"/>
          <p:nvPr/>
        </p:nvSpPr>
        <p:spPr>
          <a:xfrm>
            <a:off x="838080" y="6356520"/>
            <a:ext cx="2742840" cy="364680"/>
          </a:xfrm>
          <a:prstGeom prst="rect">
            <a:avLst/>
          </a:prstGeom>
          <a:noFill/>
          <a:ln>
            <a:noFill/>
          </a:ln>
        </p:spPr>
        <p:txBody>
          <a:bodyPr anchor="ctr"/>
          <a:p>
            <a:pPr>
              <a:lnSpc>
                <a:spcPct val="100000"/>
              </a:lnSpc>
            </a:pPr>
            <a:fld id="{1B82559B-9BD0-4FC8-9F03-9FAD1E83A8AE}" type="datetime1">
              <a:rPr b="0" lang="en-IN" sz="1200" spc="-1" strike="noStrike">
                <a:solidFill>
                  <a:srgbClr val="8b8b8b"/>
                </a:solidFill>
                <a:latin typeface="Calibri"/>
              </a:rPr>
              <a:t>09/10/2019</a:t>
            </a:fld>
            <a:endParaRPr b="0" lang="en-IN" sz="1200" spc="-1" strike="noStrike">
              <a:latin typeface="Times New Roman"/>
            </a:endParaRPr>
          </a:p>
        </p:txBody>
      </p:sp>
      <p:sp>
        <p:nvSpPr>
          <p:cNvPr id="527"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28" name="TextShape 5"/>
          <p:cNvSpPr txBox="1"/>
          <p:nvPr/>
        </p:nvSpPr>
        <p:spPr>
          <a:xfrm>
            <a:off x="8610480" y="6356520"/>
            <a:ext cx="2742840" cy="364680"/>
          </a:xfrm>
          <a:prstGeom prst="rect">
            <a:avLst/>
          </a:prstGeom>
          <a:noFill/>
          <a:ln>
            <a:noFill/>
          </a:ln>
        </p:spPr>
        <p:txBody>
          <a:bodyPr anchor="ctr"/>
          <a:p>
            <a:pPr algn="r">
              <a:lnSpc>
                <a:spcPct val="100000"/>
              </a:lnSpc>
            </a:pPr>
            <a:fld id="{BF9B1D2A-5F4C-42C7-9981-E6E9C07A3D52}"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23" dur="indefinite" restart="never" nodeType="tmRoot">
          <p:childTnLst>
            <p:seq>
              <p:cTn id="224" dur="indefinite" nodeType="mainSeq"/>
              <p:prevCondLst>
                <p:cond delay="0" evt="onPrev">
                  <p:tgtEl>
                    <p:sldTgt/>
                  </p:tgtEl>
                </p:cond>
              </p:prevCondLst>
              <p:nextCondLst>
                <p:cond delay="0"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Probabilistic relevance feedback</a:t>
            </a:r>
            <a:endParaRPr b="0" lang="en-US" sz="4400" spc="-1" strike="noStrike">
              <a:solidFill>
                <a:srgbClr val="000000"/>
              </a:solidFill>
              <a:latin typeface="Calibri"/>
            </a:endParaRPr>
          </a:p>
        </p:txBody>
      </p:sp>
      <p:sp>
        <p:nvSpPr>
          <p:cNvPr id="53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Rather than reweighting the query in a vector space, if a user has told us some relevant and nonrelevant documents, then we can proceed to build a classifier. One way of doing this is with a Naive Bayes probabilistic model. If </a:t>
            </a:r>
            <a:r>
              <a:rPr b="0" i="1" lang="en-US" sz="2800" spc="-1" strike="noStrike">
                <a:solidFill>
                  <a:srgbClr val="000000"/>
                </a:solidFill>
                <a:latin typeface="Calibri"/>
              </a:rPr>
              <a:t>R </a:t>
            </a:r>
            <a:r>
              <a:rPr b="0" lang="en-US" sz="2800" spc="-1" strike="noStrike">
                <a:solidFill>
                  <a:srgbClr val="000000"/>
                </a:solidFill>
                <a:latin typeface="Calibri"/>
              </a:rPr>
              <a:t>is a Boolean indicator variable expressing the relevance of a document, then we can estimate </a:t>
            </a:r>
            <a:r>
              <a:rPr b="0" i="1" lang="en-US" sz="2800" spc="-1" strike="noStrike">
                <a:solidFill>
                  <a:srgbClr val="000000"/>
                </a:solidFill>
                <a:latin typeface="Calibri"/>
              </a:rPr>
              <a:t>P</a:t>
            </a:r>
            <a:r>
              <a:rPr b="0" lang="en-US" sz="2800" spc="-1" strike="noStrike">
                <a:solidFill>
                  <a:srgbClr val="000000"/>
                </a:solidFill>
                <a:latin typeface="Calibri"/>
              </a:rPr>
              <a:t>(</a:t>
            </a:r>
            <a:r>
              <a:rPr b="0" i="1" lang="en-US" sz="2800" spc="-1" strike="noStrike">
                <a:solidFill>
                  <a:srgbClr val="000000"/>
                </a:solidFill>
                <a:latin typeface="Calibri"/>
              </a:rPr>
              <a:t>xt </a:t>
            </a:r>
            <a:r>
              <a:rPr b="0" lang="en-US" sz="2800" spc="-1" strike="noStrike">
                <a:solidFill>
                  <a:srgbClr val="000000"/>
                </a:solidFill>
                <a:latin typeface="Calibri"/>
              </a:rPr>
              <a:t>= 1|</a:t>
            </a:r>
            <a:r>
              <a:rPr b="0" i="1" lang="en-US" sz="2800" spc="-1" strike="noStrike">
                <a:solidFill>
                  <a:srgbClr val="000000"/>
                </a:solidFill>
                <a:latin typeface="Calibri"/>
              </a:rPr>
              <a:t>R</a:t>
            </a:r>
            <a:r>
              <a:rPr b="0" lang="en-US" sz="2800" spc="-1" strike="noStrike">
                <a:solidFill>
                  <a:srgbClr val="000000"/>
                </a:solidFill>
                <a:latin typeface="Calibri"/>
              </a:rPr>
              <a:t>), the probability of a term </a:t>
            </a:r>
            <a:r>
              <a:rPr b="0" i="1" lang="en-US" sz="2800" spc="-1" strike="noStrike">
                <a:solidFill>
                  <a:srgbClr val="000000"/>
                </a:solidFill>
                <a:latin typeface="Calibri"/>
              </a:rPr>
              <a:t>t </a:t>
            </a:r>
            <a:r>
              <a:rPr b="0" lang="en-US" sz="2800" spc="-1" strike="noStrike">
                <a:solidFill>
                  <a:srgbClr val="000000"/>
                </a:solidFill>
                <a:latin typeface="Calibri"/>
              </a:rPr>
              <a:t>appearing in a document, depending on whether it is relevant or not, as: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531" name="TextShape 3"/>
          <p:cNvSpPr txBox="1"/>
          <p:nvPr/>
        </p:nvSpPr>
        <p:spPr>
          <a:xfrm>
            <a:off x="838080" y="6356520"/>
            <a:ext cx="2742840" cy="364680"/>
          </a:xfrm>
          <a:prstGeom prst="rect">
            <a:avLst/>
          </a:prstGeom>
          <a:noFill/>
          <a:ln>
            <a:noFill/>
          </a:ln>
        </p:spPr>
        <p:txBody>
          <a:bodyPr anchor="ctr"/>
          <a:p>
            <a:pPr>
              <a:lnSpc>
                <a:spcPct val="100000"/>
              </a:lnSpc>
            </a:pPr>
            <a:fld id="{442A9E66-FE3F-4E92-91F4-698F3AFAA070}" type="datetime1">
              <a:rPr b="0" lang="en-IN" sz="1200" spc="-1" strike="noStrike">
                <a:solidFill>
                  <a:srgbClr val="8b8b8b"/>
                </a:solidFill>
                <a:latin typeface="Calibri"/>
              </a:rPr>
              <a:t>09/10/2019</a:t>
            </a:fld>
            <a:endParaRPr b="0" lang="en-IN" sz="1200" spc="-1" strike="noStrike">
              <a:latin typeface="Times New Roman"/>
            </a:endParaRPr>
          </a:p>
        </p:txBody>
      </p:sp>
      <p:sp>
        <p:nvSpPr>
          <p:cNvPr id="532"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33" name="TextShape 5"/>
          <p:cNvSpPr txBox="1"/>
          <p:nvPr/>
        </p:nvSpPr>
        <p:spPr>
          <a:xfrm>
            <a:off x="8610480" y="6356520"/>
            <a:ext cx="2742840" cy="364680"/>
          </a:xfrm>
          <a:prstGeom prst="rect">
            <a:avLst/>
          </a:prstGeom>
          <a:noFill/>
          <a:ln>
            <a:noFill/>
          </a:ln>
        </p:spPr>
        <p:txBody>
          <a:bodyPr anchor="ctr"/>
          <a:p>
            <a:pPr algn="r">
              <a:lnSpc>
                <a:spcPct val="100000"/>
              </a:lnSpc>
            </a:pPr>
            <a:fld id="{18E14A8A-0380-4CD6-8899-C17C3EA38C01}" type="slidenum">
              <a:rPr b="0" lang="en-IN" sz="1200" spc="-1" strike="noStrike">
                <a:solidFill>
                  <a:srgbClr val="8b8b8b"/>
                </a:solidFill>
                <a:latin typeface="Calibri"/>
              </a:rPr>
              <a:t>1</a:t>
            </a:fld>
            <a:endParaRPr b="0" lang="en-IN" sz="1200" spc="-1" strike="noStrike">
              <a:latin typeface="Times New Roman"/>
            </a:endParaRPr>
          </a:p>
        </p:txBody>
      </p:sp>
      <p:pic>
        <p:nvPicPr>
          <p:cNvPr id="534" name="Picture 6" descr=""/>
          <p:cNvPicPr/>
          <p:nvPr/>
        </p:nvPicPr>
        <p:blipFill>
          <a:blip r:embed="rId1"/>
          <a:stretch/>
        </p:blipFill>
        <p:spPr>
          <a:xfrm>
            <a:off x="3090960" y="4878000"/>
            <a:ext cx="6009840" cy="875880"/>
          </a:xfrm>
          <a:prstGeom prst="rect">
            <a:avLst/>
          </a:prstGeom>
          <a:ln>
            <a:noFill/>
          </a:ln>
        </p:spPr>
      </p:pic>
    </p:spTree>
  </p:cSld>
  <p:timing>
    <p:tnLst>
      <p:par>
        <p:cTn id="225" dur="indefinite" restart="never" nodeType="tmRoot">
          <p:childTnLst>
            <p:seq>
              <p:cTn id="226"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136"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37" name="Picture 3" descr=""/>
          <p:cNvPicPr/>
          <p:nvPr/>
        </p:nvPicPr>
        <p:blipFill>
          <a:blip r:embed="rId1"/>
          <a:stretch/>
        </p:blipFill>
        <p:spPr>
          <a:xfrm>
            <a:off x="2567880" y="0"/>
            <a:ext cx="6739920" cy="6857640"/>
          </a:xfrm>
          <a:prstGeom prst="rect">
            <a:avLst/>
          </a:prstGeom>
          <a:ln>
            <a:noFill/>
          </a:ln>
        </p:spPr>
      </p:pic>
      <p:sp>
        <p:nvSpPr>
          <p:cNvPr id="138" name="TextShape 3"/>
          <p:cNvSpPr txBox="1"/>
          <p:nvPr/>
        </p:nvSpPr>
        <p:spPr>
          <a:xfrm>
            <a:off x="838080" y="6356520"/>
            <a:ext cx="2742840" cy="364680"/>
          </a:xfrm>
          <a:prstGeom prst="rect">
            <a:avLst/>
          </a:prstGeom>
          <a:noFill/>
          <a:ln>
            <a:noFill/>
          </a:ln>
        </p:spPr>
        <p:txBody>
          <a:bodyPr anchor="ctr"/>
          <a:p>
            <a:pPr>
              <a:lnSpc>
                <a:spcPct val="100000"/>
              </a:lnSpc>
            </a:pPr>
            <a:fld id="{9212F088-FCA1-401A-9FBA-74F244482BB7}" type="datetime1">
              <a:rPr b="0" lang="en-IN" sz="1200" spc="-1" strike="noStrike">
                <a:solidFill>
                  <a:srgbClr val="8b8b8b"/>
                </a:solidFill>
                <a:latin typeface="Calibri"/>
              </a:rPr>
              <a:t>09/10/2019</a:t>
            </a:fld>
            <a:endParaRPr b="0" lang="en-IN" sz="1200" spc="-1" strike="noStrike">
              <a:latin typeface="Times New Roman"/>
            </a:endParaRPr>
          </a:p>
        </p:txBody>
      </p:sp>
      <p:sp>
        <p:nvSpPr>
          <p:cNvPr id="13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40" name="TextShape 5"/>
          <p:cNvSpPr txBox="1"/>
          <p:nvPr/>
        </p:nvSpPr>
        <p:spPr>
          <a:xfrm>
            <a:off x="8610480" y="6356520"/>
            <a:ext cx="2742840" cy="364680"/>
          </a:xfrm>
          <a:prstGeom prst="rect">
            <a:avLst/>
          </a:prstGeom>
          <a:noFill/>
          <a:ln>
            <a:noFill/>
          </a:ln>
        </p:spPr>
        <p:txBody>
          <a:bodyPr anchor="ctr"/>
          <a:p>
            <a:pPr algn="r">
              <a:lnSpc>
                <a:spcPct val="100000"/>
              </a:lnSpc>
            </a:pPr>
            <a:fld id="{D416BAA4-BDFE-4B3B-8971-C9799CDB530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When does relevance feedback work? Assumptions behind relevance feedback</a:t>
            </a:r>
            <a:endParaRPr b="0" lang="en-US" sz="4400" spc="-1" strike="noStrike">
              <a:solidFill>
                <a:srgbClr val="000000"/>
              </a:solidFill>
              <a:latin typeface="Calibri"/>
            </a:endParaRPr>
          </a:p>
        </p:txBody>
      </p:sp>
      <p:sp>
        <p:nvSpPr>
          <p:cNvPr id="53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Firstly, the user has to have sufficient knowledge to be able to make an initial query which is at least somewhere close to the documents they desire.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Secondly, the relevance feedback approach requires relevant documents to be similar to each other. That is, they should cluster. Ideally, the term distribution in all relevant documents will be similar to that in the documents marked by the users, while the term distribution in all nonrelevant documents will be different from those in relevant documents. Things will work well if all relevant documents are tightly clustered around a single prototype, or, at least, if there are different prototypes, if the relevant documents have significant vocabulary overlap, while similarities between relevant and nonrelevant documents are small. Implicitly, the Rocchio relevance feedback model treats relevant documents as a single </a:t>
            </a:r>
            <a:r>
              <a:rPr b="0" i="1" lang="en-US" sz="2800" spc="-1" strike="noStrike">
                <a:solidFill>
                  <a:srgbClr val="000000"/>
                </a:solidFill>
                <a:latin typeface="Calibri"/>
              </a:rPr>
              <a:t>cluster</a:t>
            </a:r>
            <a:r>
              <a:rPr b="0" lang="en-US" sz="2800" spc="-1" strike="noStrike">
                <a:solidFill>
                  <a:srgbClr val="000000"/>
                </a:solidFill>
                <a:latin typeface="Calibri"/>
              </a:rPr>
              <a:t>, which it models via the centroid of the cluster. This approach does not work as well if the relevant documents are a multimodal class, that is, they consist of several clusters of documents within the vector space.</a:t>
            </a:r>
            <a:endParaRPr b="0" lang="en-US" sz="2800" spc="-1" strike="noStrike">
              <a:solidFill>
                <a:srgbClr val="000000"/>
              </a:solidFill>
              <a:latin typeface="Calibri"/>
            </a:endParaRPr>
          </a:p>
        </p:txBody>
      </p:sp>
      <p:sp>
        <p:nvSpPr>
          <p:cNvPr id="537" name="TextShape 3"/>
          <p:cNvSpPr txBox="1"/>
          <p:nvPr/>
        </p:nvSpPr>
        <p:spPr>
          <a:xfrm>
            <a:off x="838080" y="6356520"/>
            <a:ext cx="2742840" cy="364680"/>
          </a:xfrm>
          <a:prstGeom prst="rect">
            <a:avLst/>
          </a:prstGeom>
          <a:noFill/>
          <a:ln>
            <a:noFill/>
          </a:ln>
        </p:spPr>
        <p:txBody>
          <a:bodyPr anchor="ctr"/>
          <a:p>
            <a:pPr>
              <a:lnSpc>
                <a:spcPct val="100000"/>
              </a:lnSpc>
            </a:pPr>
            <a:fld id="{47A5349A-FAC3-4B50-BDAF-983E323B279B}" type="datetime1">
              <a:rPr b="0" lang="en-IN" sz="1200" spc="-1" strike="noStrike">
                <a:solidFill>
                  <a:srgbClr val="8b8b8b"/>
                </a:solidFill>
                <a:latin typeface="Calibri"/>
              </a:rPr>
              <a:t>09/10/2019</a:t>
            </a:fld>
            <a:endParaRPr b="0" lang="en-IN" sz="1200" spc="-1" strike="noStrike">
              <a:latin typeface="Times New Roman"/>
            </a:endParaRPr>
          </a:p>
        </p:txBody>
      </p:sp>
      <p:sp>
        <p:nvSpPr>
          <p:cNvPr id="53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39" name="TextShape 5"/>
          <p:cNvSpPr txBox="1"/>
          <p:nvPr/>
        </p:nvSpPr>
        <p:spPr>
          <a:xfrm>
            <a:off x="8610480" y="6356520"/>
            <a:ext cx="2742840" cy="364680"/>
          </a:xfrm>
          <a:prstGeom prst="rect">
            <a:avLst/>
          </a:prstGeom>
          <a:noFill/>
          <a:ln>
            <a:noFill/>
          </a:ln>
        </p:spPr>
        <p:txBody>
          <a:bodyPr anchor="ctr"/>
          <a:p>
            <a:pPr algn="r">
              <a:lnSpc>
                <a:spcPct val="100000"/>
              </a:lnSpc>
            </a:pPr>
            <a:fld id="{021D9376-E1FB-4E68-B39A-A2519A90255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27" dur="indefinite" restart="never" nodeType="tmRoot">
          <p:childTnLst>
            <p:seq>
              <p:cTn id="228" dur="indefinite" nodeType="mainSeq"/>
              <p:prevCondLst>
                <p:cond delay="0" evt="onPrev">
                  <p:tgtEl>
                    <p:sldTgt/>
                  </p:tgtEl>
                </p:cond>
              </p:prevCondLst>
              <p:nextCondLst>
                <p:cond delay="0" evt="onNext">
                  <p:tgtEl>
                    <p:sldTgt/>
                  </p:tgtEl>
                </p:cond>
              </p:nextCondLst>
            </p:seq>
          </p:childTnLst>
        </p:cTn>
      </p:par>
    </p:tnLst>
  </p:timing>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Why relevance feedback fails?</a:t>
            </a:r>
            <a:endParaRPr b="0" lang="en-US" sz="4400" spc="-1" strike="noStrike">
              <a:solidFill>
                <a:srgbClr val="000000"/>
              </a:solidFill>
              <a:latin typeface="Calibri"/>
            </a:endParaRPr>
          </a:p>
        </p:txBody>
      </p:sp>
      <p:sp>
        <p:nvSpPr>
          <p:cNvPr id="54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Relevance feedback is not necessarily popular with users. Users are often reluctant to provide explicit feedback, or in general do not wish to prolong the search interaction.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Furthermore, it is often harder to understand why a particular document was retrieved after relevance feedback is applied.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Relevance feedback can also have practical problems.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 </a:t>
            </a:r>
            <a:r>
              <a:rPr b="0" lang="en-US" sz="2400" spc="-1" strike="noStrike">
                <a:solidFill>
                  <a:srgbClr val="000000"/>
                </a:solidFill>
                <a:latin typeface="Calibri"/>
              </a:rPr>
              <a:t>The long queries that are generated by straightforward application of relevance feedback techniques are inefficient for a typical IR system.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This results in a high computing cost for the retrieval and potentially long response times for the user.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 partial solution to this is to only reweight certain prominent terms in the relevant documents, such as perhaps the top 20 terms by term frequency. Some experimental results have also suggested that using a limited number of terms like this may give better results (Harman 1992) though other work has suggested that using more terms is better in terms of retrieved document quality</a:t>
            </a:r>
            <a:endParaRPr b="0" lang="en-US" sz="2400" spc="-1" strike="noStrike">
              <a:solidFill>
                <a:srgbClr val="000000"/>
              </a:solidFill>
              <a:latin typeface="Calibri"/>
            </a:endParaRPr>
          </a:p>
        </p:txBody>
      </p:sp>
      <p:sp>
        <p:nvSpPr>
          <p:cNvPr id="542" name="TextShape 3"/>
          <p:cNvSpPr txBox="1"/>
          <p:nvPr/>
        </p:nvSpPr>
        <p:spPr>
          <a:xfrm>
            <a:off x="838080" y="6356520"/>
            <a:ext cx="2742840" cy="364680"/>
          </a:xfrm>
          <a:prstGeom prst="rect">
            <a:avLst/>
          </a:prstGeom>
          <a:noFill/>
          <a:ln>
            <a:noFill/>
          </a:ln>
        </p:spPr>
        <p:txBody>
          <a:bodyPr anchor="ctr"/>
          <a:p>
            <a:pPr>
              <a:lnSpc>
                <a:spcPct val="100000"/>
              </a:lnSpc>
            </a:pPr>
            <a:fld id="{C9B3BC07-AA70-4C98-B78C-56A709CE2D46}" type="datetime1">
              <a:rPr b="0" lang="en-IN" sz="1200" spc="-1" strike="noStrike">
                <a:solidFill>
                  <a:srgbClr val="8b8b8b"/>
                </a:solidFill>
                <a:latin typeface="Calibri"/>
              </a:rPr>
              <a:t>09/10/2019</a:t>
            </a:fld>
            <a:endParaRPr b="0" lang="en-IN" sz="1200" spc="-1" strike="noStrike">
              <a:latin typeface="Times New Roman"/>
            </a:endParaRPr>
          </a:p>
        </p:txBody>
      </p:sp>
      <p:sp>
        <p:nvSpPr>
          <p:cNvPr id="54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44" name="TextShape 5"/>
          <p:cNvSpPr txBox="1"/>
          <p:nvPr/>
        </p:nvSpPr>
        <p:spPr>
          <a:xfrm>
            <a:off x="8610480" y="6356520"/>
            <a:ext cx="2742840" cy="364680"/>
          </a:xfrm>
          <a:prstGeom prst="rect">
            <a:avLst/>
          </a:prstGeom>
          <a:noFill/>
          <a:ln>
            <a:noFill/>
          </a:ln>
        </p:spPr>
        <p:txBody>
          <a:bodyPr anchor="ctr"/>
          <a:p>
            <a:pPr algn="r">
              <a:lnSpc>
                <a:spcPct val="100000"/>
              </a:lnSpc>
            </a:pPr>
            <a:fld id="{861DA693-BC20-4575-9070-FF60078CCCDB}"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29" dur="indefinite" restart="never" nodeType="tmRoot">
          <p:childTnLst>
            <p:seq>
              <p:cTn id="230" dur="indefinite" nodeType="mainSeq"/>
              <p:prevCondLst>
                <p:cond delay="0" evt="onPrev">
                  <p:tgtEl>
                    <p:sldTgt/>
                  </p:tgtEl>
                </p:cond>
              </p:prevCondLst>
              <p:nextCondLst>
                <p:cond delay="0" evt="onNext">
                  <p:tgtEl>
                    <p:sldTgt/>
                  </p:tgtEl>
                </p:cond>
              </p:nextCondLst>
            </p:seq>
          </p:childTnLst>
        </p:cTn>
      </p:par>
    </p:tnLst>
  </p:timing>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Cases where relevance feedback alone is not sufficient include:</a:t>
            </a:r>
            <a:endParaRPr b="0" lang="en-US" sz="4400" spc="-1" strike="noStrike">
              <a:solidFill>
                <a:srgbClr val="000000"/>
              </a:solidFill>
              <a:latin typeface="Calibri"/>
            </a:endParaRPr>
          </a:p>
        </p:txBody>
      </p:sp>
      <p:sp>
        <p:nvSpPr>
          <p:cNvPr id="54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Misspellings. If the user spells a term in a different way to the way it is spelled in any document in the collection, then relevance feedback is unlikely to be effective. This can be addressed by the spelling correction techniques.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Cross-language information retrieval. Documents in another language are not nearby in a vector space based on term distribution. Rather, documents in the same language cluster more closely together.</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Mismatch of searcher’s vocabulary versus collection vocabulary. If the user searches for laptop but all the documents use the term notebook computer, then the query will fail, and relevance feedback is again most likely ineffective</a:t>
            </a:r>
            <a:endParaRPr b="0" lang="en-US" sz="2800" spc="-1" strike="noStrike">
              <a:solidFill>
                <a:srgbClr val="000000"/>
              </a:solidFill>
              <a:latin typeface="Calibri"/>
            </a:endParaRPr>
          </a:p>
        </p:txBody>
      </p:sp>
      <p:sp>
        <p:nvSpPr>
          <p:cNvPr id="547" name="TextShape 3"/>
          <p:cNvSpPr txBox="1"/>
          <p:nvPr/>
        </p:nvSpPr>
        <p:spPr>
          <a:xfrm>
            <a:off x="838080" y="6356520"/>
            <a:ext cx="2742840" cy="364680"/>
          </a:xfrm>
          <a:prstGeom prst="rect">
            <a:avLst/>
          </a:prstGeom>
          <a:noFill/>
          <a:ln>
            <a:noFill/>
          </a:ln>
        </p:spPr>
        <p:txBody>
          <a:bodyPr anchor="ctr"/>
          <a:p>
            <a:pPr>
              <a:lnSpc>
                <a:spcPct val="100000"/>
              </a:lnSpc>
            </a:pPr>
            <a:fld id="{CBEC2946-4FCC-4024-9C43-6C9F9354121C}" type="datetime1">
              <a:rPr b="0" lang="en-IN" sz="1200" spc="-1" strike="noStrike">
                <a:solidFill>
                  <a:srgbClr val="8b8b8b"/>
                </a:solidFill>
                <a:latin typeface="Calibri"/>
              </a:rPr>
              <a:t>09/10/2019</a:t>
            </a:fld>
            <a:endParaRPr b="0" lang="en-IN" sz="1200" spc="-1" strike="noStrike">
              <a:latin typeface="Times New Roman"/>
            </a:endParaRPr>
          </a:p>
        </p:txBody>
      </p:sp>
      <p:sp>
        <p:nvSpPr>
          <p:cNvPr id="54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49" name="TextShape 5"/>
          <p:cNvSpPr txBox="1"/>
          <p:nvPr/>
        </p:nvSpPr>
        <p:spPr>
          <a:xfrm>
            <a:off x="8610480" y="6356520"/>
            <a:ext cx="2742840" cy="364680"/>
          </a:xfrm>
          <a:prstGeom prst="rect">
            <a:avLst/>
          </a:prstGeom>
          <a:noFill/>
          <a:ln>
            <a:noFill/>
          </a:ln>
        </p:spPr>
        <p:txBody>
          <a:bodyPr anchor="ctr"/>
          <a:p>
            <a:pPr algn="r">
              <a:lnSpc>
                <a:spcPct val="100000"/>
              </a:lnSpc>
            </a:pPr>
            <a:fld id="{6C952933-04AE-4FC3-96B5-3E87541A30A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1" dur="indefinite" restart="never" nodeType="tmRoot">
          <p:childTnLst>
            <p:seq>
              <p:cTn id="232" dur="indefinite" nodeType="mainSeq"/>
              <p:prevCondLst>
                <p:cond delay="0" evt="onPrev">
                  <p:tgtEl>
                    <p:sldTgt/>
                  </p:tgtEl>
                </p:cond>
              </p:prevCondLst>
              <p:nextCondLst>
                <p:cond delay="0" evt="onNext">
                  <p:tgtEl>
                    <p:sldTgt/>
                  </p:tgtEl>
                </p:cond>
              </p:nextCondLst>
            </p:seq>
          </p:childTnLst>
        </p:cTn>
      </p:par>
    </p:tnLst>
  </p:timing>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of relevance feedback</a:t>
            </a:r>
            <a:endParaRPr b="0" lang="en-US" sz="4400" spc="-1" strike="noStrike">
              <a:solidFill>
                <a:srgbClr val="000000"/>
              </a:solidFill>
              <a:latin typeface="Calibri"/>
            </a:endParaRPr>
          </a:p>
        </p:txBody>
      </p:sp>
      <p:sp>
        <p:nvSpPr>
          <p:cNvPr id="55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Interactive relevance feedback can give very substantial gains in retrieval performance. Empirically, one round of relevance feedback is often very useful. Two rounds is sometimes marginally more useful.</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Successful use of relevance feedback requires enough judged documents, otherwise the process is unstable in that it may drift away from the user’s information need.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Accordingly, having at least five judged documents is recommended.</a:t>
            </a:r>
            <a:endParaRPr b="0" lang="en-US" sz="2400" spc="-1" strike="noStrike">
              <a:solidFill>
                <a:srgbClr val="000000"/>
              </a:solidFill>
              <a:latin typeface="Calibri"/>
            </a:endParaRPr>
          </a:p>
        </p:txBody>
      </p:sp>
      <p:sp>
        <p:nvSpPr>
          <p:cNvPr id="552" name="TextShape 3"/>
          <p:cNvSpPr txBox="1"/>
          <p:nvPr/>
        </p:nvSpPr>
        <p:spPr>
          <a:xfrm>
            <a:off x="838080" y="6356520"/>
            <a:ext cx="2742840" cy="364680"/>
          </a:xfrm>
          <a:prstGeom prst="rect">
            <a:avLst/>
          </a:prstGeom>
          <a:noFill/>
          <a:ln>
            <a:noFill/>
          </a:ln>
        </p:spPr>
        <p:txBody>
          <a:bodyPr anchor="ctr"/>
          <a:p>
            <a:pPr>
              <a:lnSpc>
                <a:spcPct val="100000"/>
              </a:lnSpc>
            </a:pPr>
            <a:fld id="{1102201B-8913-40ED-98CE-D7F1E044EB10}" type="datetime1">
              <a:rPr b="0" lang="en-IN" sz="1200" spc="-1" strike="noStrike">
                <a:solidFill>
                  <a:srgbClr val="8b8b8b"/>
                </a:solidFill>
                <a:latin typeface="Calibri"/>
              </a:rPr>
              <a:t>09/10/2019</a:t>
            </a:fld>
            <a:endParaRPr b="0" lang="en-IN" sz="1200" spc="-1" strike="noStrike">
              <a:latin typeface="Times New Roman"/>
            </a:endParaRPr>
          </a:p>
        </p:txBody>
      </p:sp>
      <p:sp>
        <p:nvSpPr>
          <p:cNvPr id="55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54" name="TextShape 5"/>
          <p:cNvSpPr txBox="1"/>
          <p:nvPr/>
        </p:nvSpPr>
        <p:spPr>
          <a:xfrm>
            <a:off x="8610480" y="6356520"/>
            <a:ext cx="2742840" cy="364680"/>
          </a:xfrm>
          <a:prstGeom prst="rect">
            <a:avLst/>
          </a:prstGeom>
          <a:noFill/>
          <a:ln>
            <a:noFill/>
          </a:ln>
        </p:spPr>
        <p:txBody>
          <a:bodyPr anchor="ctr"/>
          <a:p>
            <a:pPr algn="r">
              <a:lnSpc>
                <a:spcPct val="100000"/>
              </a:lnSpc>
            </a:pPr>
            <a:fld id="{C554EAD8-D558-4AEB-942B-7B2CD5ABDDC2}"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3" dur="indefinite" restart="never" nodeType="tmRoot">
          <p:childTnLst>
            <p:seq>
              <p:cTn id="234" dur="indefinite" nodeType="mainSeq"/>
              <p:prevCondLst>
                <p:cond delay="0" evt="onPrev">
                  <p:tgtEl>
                    <p:sldTgt/>
                  </p:tgtEl>
                </p:cond>
              </p:prevCondLst>
              <p:nextCondLst>
                <p:cond delay="0" evt="onNext">
                  <p:tgtEl>
                    <p:sldTgt/>
                  </p:tgtEl>
                </p:cond>
              </p:nextCondLst>
            </p:seq>
          </p:childTnLst>
        </p:cTn>
      </p:par>
    </p:tnLst>
  </p:timing>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of relevance feedback</a:t>
            </a:r>
            <a:endParaRPr b="0" lang="en-US" sz="4400" spc="-1" strike="noStrike">
              <a:solidFill>
                <a:srgbClr val="000000"/>
              </a:solidFill>
              <a:latin typeface="Calibri"/>
            </a:endParaRPr>
          </a:p>
        </p:txBody>
      </p:sp>
      <p:sp>
        <p:nvSpPr>
          <p:cNvPr id="55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obvious first strategy is to start with an initial query </a:t>
            </a:r>
            <a:r>
              <a:rPr b="0" i="1" lang="en-US" sz="2800" spc="-1" strike="noStrike">
                <a:solidFill>
                  <a:srgbClr val="000000"/>
                </a:solidFill>
                <a:latin typeface="Calibri"/>
              </a:rPr>
              <a:t>q</a:t>
            </a:r>
            <a:r>
              <a:rPr b="0" lang="en-US" sz="2800" spc="-1" strike="noStrike">
                <a:solidFill>
                  <a:srgbClr val="000000"/>
                </a:solidFill>
                <a:latin typeface="Calibri"/>
              </a:rPr>
              <a:t>0 and to compute a precision-recall graph. Following one round of feedback from the user, we compute the modified query </a:t>
            </a:r>
            <a:r>
              <a:rPr b="0" i="1" lang="en-US" sz="2800" spc="-1" strike="noStrike">
                <a:solidFill>
                  <a:srgbClr val="000000"/>
                </a:solidFill>
                <a:latin typeface="Calibri"/>
              </a:rPr>
              <a:t>qm </a:t>
            </a:r>
            <a:r>
              <a:rPr b="0" lang="en-US" sz="2800" spc="-1" strike="noStrike">
                <a:solidFill>
                  <a:srgbClr val="000000"/>
                </a:solidFill>
                <a:latin typeface="Calibri"/>
              </a:rPr>
              <a:t>and again compute a precision-recall graph. Here, in both rounds we assess performance over all documents in the collection, which makes comparisons straightforward. If we do this, we find spectacular gains from relevance feedback: gains on the order of 50%inmean average precision.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But unfortunately it is cheating. The gains are partly due to the fact that known relevant documents (judged by the user) are now ranked higher.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Fairness demands that we should only evaluate with respect to documents not seen by the user</a:t>
            </a:r>
            <a:endParaRPr b="0" lang="en-US" sz="2800" spc="-1" strike="noStrike">
              <a:solidFill>
                <a:srgbClr val="000000"/>
              </a:solidFill>
              <a:latin typeface="Calibri"/>
            </a:endParaRPr>
          </a:p>
        </p:txBody>
      </p:sp>
      <p:sp>
        <p:nvSpPr>
          <p:cNvPr id="557" name="TextShape 3"/>
          <p:cNvSpPr txBox="1"/>
          <p:nvPr/>
        </p:nvSpPr>
        <p:spPr>
          <a:xfrm>
            <a:off x="838080" y="6356520"/>
            <a:ext cx="2742840" cy="364680"/>
          </a:xfrm>
          <a:prstGeom prst="rect">
            <a:avLst/>
          </a:prstGeom>
          <a:noFill/>
          <a:ln>
            <a:noFill/>
          </a:ln>
        </p:spPr>
        <p:txBody>
          <a:bodyPr anchor="ctr"/>
          <a:p>
            <a:pPr>
              <a:lnSpc>
                <a:spcPct val="100000"/>
              </a:lnSpc>
            </a:pPr>
            <a:fld id="{15E6CA4C-0219-4501-993D-CD28F491474B}" type="datetime1">
              <a:rPr b="0" lang="en-IN" sz="1200" spc="-1" strike="noStrike">
                <a:solidFill>
                  <a:srgbClr val="8b8b8b"/>
                </a:solidFill>
                <a:latin typeface="Calibri"/>
              </a:rPr>
              <a:t>09/10/2019</a:t>
            </a:fld>
            <a:endParaRPr b="0" lang="en-IN" sz="1200" spc="-1" strike="noStrike">
              <a:latin typeface="Times New Roman"/>
            </a:endParaRPr>
          </a:p>
        </p:txBody>
      </p:sp>
      <p:sp>
        <p:nvSpPr>
          <p:cNvPr id="55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59" name="TextShape 5"/>
          <p:cNvSpPr txBox="1"/>
          <p:nvPr/>
        </p:nvSpPr>
        <p:spPr>
          <a:xfrm>
            <a:off x="8610480" y="6356520"/>
            <a:ext cx="2742840" cy="364680"/>
          </a:xfrm>
          <a:prstGeom prst="rect">
            <a:avLst/>
          </a:prstGeom>
          <a:noFill/>
          <a:ln>
            <a:noFill/>
          </a:ln>
        </p:spPr>
        <p:txBody>
          <a:bodyPr anchor="ctr"/>
          <a:p>
            <a:pPr algn="r">
              <a:lnSpc>
                <a:spcPct val="100000"/>
              </a:lnSpc>
            </a:pPr>
            <a:fld id="{4E482608-E9FC-450E-9065-AED01CC0A30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5" dur="indefinite" restart="never" nodeType="tmRoot">
          <p:childTnLst>
            <p:seq>
              <p:cTn id="236" dur="indefinite" nodeType="mainSeq"/>
              <p:prevCondLst>
                <p:cond delay="0" evt="onPrev">
                  <p:tgtEl>
                    <p:sldTgt/>
                  </p:tgtEl>
                </p:cond>
              </p:prevCondLst>
              <p:nextCondLst>
                <p:cond delay="0" evt="onNext">
                  <p:tgtEl>
                    <p:sldTgt/>
                  </p:tgtEl>
                </p:cond>
              </p:nextCondLst>
            </p:seq>
          </p:childTnLst>
        </p:cTn>
      </p:par>
    </p:tnLst>
  </p:timing>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of relevance feedback</a:t>
            </a:r>
            <a:endParaRPr b="0" lang="en-US" sz="4400" spc="-1" strike="noStrike">
              <a:solidFill>
                <a:srgbClr val="000000"/>
              </a:solidFill>
              <a:latin typeface="Calibri"/>
            </a:endParaRPr>
          </a:p>
        </p:txBody>
      </p:sp>
      <p:sp>
        <p:nvSpPr>
          <p:cNvPr id="56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second idea is to use documents in the </a:t>
            </a:r>
            <a:r>
              <a:rPr b="0" i="1" lang="en-US" sz="2800" spc="-1" strike="noStrike">
                <a:solidFill>
                  <a:srgbClr val="000000"/>
                </a:solidFill>
                <a:latin typeface="Calibri"/>
              </a:rPr>
              <a:t>residual collection </a:t>
            </a:r>
            <a:r>
              <a:rPr b="0" lang="en-US" sz="2800" spc="-1" strike="noStrike">
                <a:solidFill>
                  <a:srgbClr val="000000"/>
                </a:solidFill>
                <a:latin typeface="Calibri"/>
              </a:rPr>
              <a:t>(the set of documents minus those assessed relevant) for the second round of evaluation.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This seems like a more realistic evaluation. Unfortunately, the measured performance can then often be lower than for the original query. This is particularly the case if there are few relevant documents, and so a fair proportion of them have been judged by the user in the first round.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The relative performance of variant relevance feedback methods can be validly compared, but it is difficult to validly compare performance with and without relevance feedback because the collection size and the number of relevant documents changes from before the feedback to after it.</a:t>
            </a:r>
            <a:endParaRPr b="0" lang="en-US" sz="2800" spc="-1" strike="noStrike">
              <a:solidFill>
                <a:srgbClr val="000000"/>
              </a:solidFill>
              <a:latin typeface="Calibri"/>
            </a:endParaRPr>
          </a:p>
        </p:txBody>
      </p:sp>
      <p:sp>
        <p:nvSpPr>
          <p:cNvPr id="562" name="TextShape 3"/>
          <p:cNvSpPr txBox="1"/>
          <p:nvPr/>
        </p:nvSpPr>
        <p:spPr>
          <a:xfrm>
            <a:off x="838080" y="6356520"/>
            <a:ext cx="2742840" cy="364680"/>
          </a:xfrm>
          <a:prstGeom prst="rect">
            <a:avLst/>
          </a:prstGeom>
          <a:noFill/>
          <a:ln>
            <a:noFill/>
          </a:ln>
        </p:spPr>
        <p:txBody>
          <a:bodyPr anchor="ctr"/>
          <a:p>
            <a:pPr>
              <a:lnSpc>
                <a:spcPct val="100000"/>
              </a:lnSpc>
            </a:pPr>
            <a:fld id="{503C5B53-A7F6-4AA4-ADF3-C4812F6442BC}" type="datetime1">
              <a:rPr b="0" lang="en-IN" sz="1200" spc="-1" strike="noStrike">
                <a:solidFill>
                  <a:srgbClr val="8b8b8b"/>
                </a:solidFill>
                <a:latin typeface="Calibri"/>
              </a:rPr>
              <a:t>09/10/2019</a:t>
            </a:fld>
            <a:endParaRPr b="0" lang="en-IN" sz="1200" spc="-1" strike="noStrike">
              <a:latin typeface="Times New Roman"/>
            </a:endParaRPr>
          </a:p>
        </p:txBody>
      </p:sp>
      <p:sp>
        <p:nvSpPr>
          <p:cNvPr id="56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64" name="TextShape 5"/>
          <p:cNvSpPr txBox="1"/>
          <p:nvPr/>
        </p:nvSpPr>
        <p:spPr>
          <a:xfrm>
            <a:off x="8610480" y="6356520"/>
            <a:ext cx="2742840" cy="364680"/>
          </a:xfrm>
          <a:prstGeom prst="rect">
            <a:avLst/>
          </a:prstGeom>
          <a:noFill/>
          <a:ln>
            <a:noFill/>
          </a:ln>
        </p:spPr>
        <p:txBody>
          <a:bodyPr anchor="ctr"/>
          <a:p>
            <a:pPr algn="r">
              <a:lnSpc>
                <a:spcPct val="100000"/>
              </a:lnSpc>
            </a:pPr>
            <a:fld id="{89C7DBFD-5276-4D16-AA93-6A38E728300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7" dur="indefinite" restart="never" nodeType="tmRoot">
          <p:childTnLst>
            <p:seq>
              <p:cTn id="238" dur="indefinite" nodeType="mainSeq"/>
              <p:prevCondLst>
                <p:cond delay="0" evt="onPrev">
                  <p:tgtEl>
                    <p:sldTgt/>
                  </p:tgtEl>
                </p:cond>
              </p:prevCondLst>
              <p:nextCondLst>
                <p:cond delay="0"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of relevance feedback</a:t>
            </a:r>
            <a:endParaRPr b="0" lang="en-US" sz="4400" spc="-1" strike="noStrike">
              <a:solidFill>
                <a:srgbClr val="000000"/>
              </a:solidFill>
              <a:latin typeface="Calibri"/>
            </a:endParaRPr>
          </a:p>
        </p:txBody>
      </p:sp>
      <p:sp>
        <p:nvSpPr>
          <p:cNvPr id="56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third method is to have two collections, one which is used for the initial query and relevance judgments, and the second that is then used for comparative evaluation. The performance of both </a:t>
            </a:r>
            <a:r>
              <a:rPr b="0" i="1" lang="en-US" sz="2800" spc="-1" strike="noStrike">
                <a:solidFill>
                  <a:srgbClr val="000000"/>
                </a:solidFill>
                <a:latin typeface="Calibri"/>
              </a:rPr>
              <a:t>q</a:t>
            </a:r>
            <a:r>
              <a:rPr b="0" lang="en-US" sz="2800" spc="-1" strike="noStrike">
                <a:solidFill>
                  <a:srgbClr val="000000"/>
                </a:solidFill>
                <a:latin typeface="Calibri"/>
              </a:rPr>
              <a:t>0 and </a:t>
            </a:r>
            <a:r>
              <a:rPr b="0" i="1" lang="en-US" sz="2800" spc="-1" strike="noStrike">
                <a:solidFill>
                  <a:srgbClr val="000000"/>
                </a:solidFill>
                <a:latin typeface="Calibri"/>
              </a:rPr>
              <a:t>qm </a:t>
            </a:r>
            <a:r>
              <a:rPr b="0" lang="en-US" sz="2800" spc="-1" strike="noStrike">
                <a:solidFill>
                  <a:srgbClr val="000000"/>
                </a:solidFill>
                <a:latin typeface="Calibri"/>
              </a:rPr>
              <a:t>can be validly compared on the second collection.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Perhaps the best evaluation of the utility of relevance feedback is to do user studies of its effectiveness, in particular by doing a time-based comparison: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how fast does a user find relevant documents with relevance feedback vs. another strategy (such as query reformulation), or alternatively, how many relevant documents does a user find in a certain amount of time. Such  notions of user utility are fairest and closest to real system usage.</a:t>
            </a:r>
            <a:endParaRPr b="0" lang="en-US" sz="2800" spc="-1" strike="noStrike">
              <a:solidFill>
                <a:srgbClr val="000000"/>
              </a:solidFill>
              <a:latin typeface="Calibri"/>
            </a:endParaRPr>
          </a:p>
        </p:txBody>
      </p:sp>
      <p:sp>
        <p:nvSpPr>
          <p:cNvPr id="567" name="TextShape 3"/>
          <p:cNvSpPr txBox="1"/>
          <p:nvPr/>
        </p:nvSpPr>
        <p:spPr>
          <a:xfrm>
            <a:off x="838080" y="6356520"/>
            <a:ext cx="2742840" cy="364680"/>
          </a:xfrm>
          <a:prstGeom prst="rect">
            <a:avLst/>
          </a:prstGeom>
          <a:noFill/>
          <a:ln>
            <a:noFill/>
          </a:ln>
        </p:spPr>
        <p:txBody>
          <a:bodyPr anchor="ctr"/>
          <a:p>
            <a:pPr>
              <a:lnSpc>
                <a:spcPct val="100000"/>
              </a:lnSpc>
            </a:pPr>
            <a:fld id="{4ADD287A-5F08-44FF-B215-68D14EEDF4D9}" type="datetime1">
              <a:rPr b="0" lang="en-IN" sz="1200" spc="-1" strike="noStrike">
                <a:solidFill>
                  <a:srgbClr val="8b8b8b"/>
                </a:solidFill>
                <a:latin typeface="Calibri"/>
              </a:rPr>
              <a:t>09/10/2019</a:t>
            </a:fld>
            <a:endParaRPr b="0" lang="en-IN" sz="1200" spc="-1" strike="noStrike">
              <a:latin typeface="Times New Roman"/>
            </a:endParaRPr>
          </a:p>
        </p:txBody>
      </p:sp>
      <p:sp>
        <p:nvSpPr>
          <p:cNvPr id="56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69" name="TextShape 5"/>
          <p:cNvSpPr txBox="1"/>
          <p:nvPr/>
        </p:nvSpPr>
        <p:spPr>
          <a:xfrm>
            <a:off x="8610480" y="6356520"/>
            <a:ext cx="2742840" cy="364680"/>
          </a:xfrm>
          <a:prstGeom prst="rect">
            <a:avLst/>
          </a:prstGeom>
          <a:noFill/>
          <a:ln>
            <a:noFill/>
          </a:ln>
        </p:spPr>
        <p:txBody>
          <a:bodyPr anchor="ctr"/>
          <a:p>
            <a:pPr algn="r">
              <a:lnSpc>
                <a:spcPct val="100000"/>
              </a:lnSpc>
            </a:pPr>
            <a:fld id="{6861EA88-DBFA-46D5-93B6-90B5D241B16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9" dur="indefinite" restart="never" nodeType="tmRoot">
          <p:childTnLst>
            <p:seq>
              <p:cTn id="240" dur="indefinite" nodeType="mainSeq"/>
              <p:prevCondLst>
                <p:cond delay="0" evt="onPrev">
                  <p:tgtEl>
                    <p:sldTgt/>
                  </p:tgtEl>
                </p:cond>
              </p:prevCondLst>
              <p:nextCondLst>
                <p:cond delay="0" evt="onNext">
                  <p:tgtEl>
                    <p:sldTgt/>
                  </p:tgtEl>
                </p:cond>
              </p:nextCondLst>
            </p:seq>
          </p:childTnLst>
        </p:cTn>
      </p:par>
    </p:tnLst>
  </p:timing>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Pseudo relevance feedback</a:t>
            </a:r>
            <a:endParaRPr b="0" lang="en-US" sz="4400" spc="-1" strike="noStrike">
              <a:solidFill>
                <a:srgbClr val="000000"/>
              </a:solidFill>
              <a:latin typeface="Calibri"/>
            </a:endParaRPr>
          </a:p>
        </p:txBody>
      </p:sp>
      <p:sp>
        <p:nvSpPr>
          <p:cNvPr id="57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i="1" lang="en-US" sz="2800" spc="-1" strike="noStrike">
                <a:solidFill>
                  <a:srgbClr val="000000"/>
                </a:solidFill>
                <a:latin typeface="Calibri"/>
              </a:rPr>
              <a:t>Pseudo relevance feedback</a:t>
            </a:r>
            <a:r>
              <a:rPr b="0" lang="en-US" sz="2800" spc="-1" strike="noStrike">
                <a:solidFill>
                  <a:srgbClr val="000000"/>
                </a:solidFill>
                <a:latin typeface="Calibri"/>
              </a:rPr>
              <a:t>, also known as </a:t>
            </a:r>
            <a:r>
              <a:rPr b="0" i="1" lang="en-US" sz="2800" spc="-1" strike="noStrike">
                <a:solidFill>
                  <a:srgbClr val="000000"/>
                </a:solidFill>
                <a:latin typeface="Calibri"/>
              </a:rPr>
              <a:t>blind relevance feedback</a:t>
            </a:r>
            <a:r>
              <a:rPr b="0" lang="en-US" sz="2800" spc="-1" strike="noStrike">
                <a:solidFill>
                  <a:srgbClr val="000000"/>
                </a:solidFill>
                <a:latin typeface="Calibri"/>
              </a:rPr>
              <a:t>, provides a method for automatic local analysis. It automates the manual part of relevance feedback, so that the user gets improved retrieval performance without an extended interaction. The method is to do normal retrieval to find an initial set of most relevant documents, to then </a:t>
            </a:r>
            <a:r>
              <a:rPr b="0" i="1" lang="en-US" sz="2800" spc="-1" strike="noStrike">
                <a:solidFill>
                  <a:srgbClr val="000000"/>
                </a:solidFill>
                <a:latin typeface="Calibri"/>
              </a:rPr>
              <a:t>assume </a:t>
            </a:r>
            <a:r>
              <a:rPr b="0" lang="en-US" sz="2800" spc="-1" strike="noStrike">
                <a:solidFill>
                  <a:srgbClr val="000000"/>
                </a:solidFill>
                <a:latin typeface="Calibri"/>
              </a:rPr>
              <a:t>that the top </a:t>
            </a:r>
            <a:r>
              <a:rPr b="0" i="1" lang="en-US" sz="2800" spc="-1" strike="noStrike">
                <a:solidFill>
                  <a:srgbClr val="000000"/>
                </a:solidFill>
                <a:latin typeface="Calibri"/>
              </a:rPr>
              <a:t>k </a:t>
            </a:r>
            <a:r>
              <a:rPr b="0" lang="en-US" sz="2800" spc="-1" strike="noStrike">
                <a:solidFill>
                  <a:srgbClr val="000000"/>
                </a:solidFill>
                <a:latin typeface="Calibri"/>
              </a:rPr>
              <a:t>ranked documents are relevant, and finally to do relevance feedback as before under this assumption.</a:t>
            </a:r>
            <a:endParaRPr b="0" lang="en-US" sz="2800" spc="-1" strike="noStrike">
              <a:solidFill>
                <a:srgbClr val="000000"/>
              </a:solidFill>
              <a:latin typeface="Calibri"/>
            </a:endParaRPr>
          </a:p>
        </p:txBody>
      </p:sp>
      <p:sp>
        <p:nvSpPr>
          <p:cNvPr id="572" name="TextShape 3"/>
          <p:cNvSpPr txBox="1"/>
          <p:nvPr/>
        </p:nvSpPr>
        <p:spPr>
          <a:xfrm>
            <a:off x="838080" y="6356520"/>
            <a:ext cx="2742840" cy="364680"/>
          </a:xfrm>
          <a:prstGeom prst="rect">
            <a:avLst/>
          </a:prstGeom>
          <a:noFill/>
          <a:ln>
            <a:noFill/>
          </a:ln>
        </p:spPr>
        <p:txBody>
          <a:bodyPr anchor="ctr"/>
          <a:p>
            <a:pPr>
              <a:lnSpc>
                <a:spcPct val="100000"/>
              </a:lnSpc>
            </a:pPr>
            <a:fld id="{DCFA3F9F-1148-4B9F-B34F-1807A7D8CB81}" type="datetime1">
              <a:rPr b="0" lang="en-IN" sz="1200" spc="-1" strike="noStrike">
                <a:solidFill>
                  <a:srgbClr val="8b8b8b"/>
                </a:solidFill>
                <a:latin typeface="Calibri"/>
              </a:rPr>
              <a:t>09/10/2019</a:t>
            </a:fld>
            <a:endParaRPr b="0" lang="en-IN" sz="1200" spc="-1" strike="noStrike">
              <a:latin typeface="Times New Roman"/>
            </a:endParaRPr>
          </a:p>
        </p:txBody>
      </p:sp>
      <p:sp>
        <p:nvSpPr>
          <p:cNvPr id="57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74" name="TextShape 5"/>
          <p:cNvSpPr txBox="1"/>
          <p:nvPr/>
        </p:nvSpPr>
        <p:spPr>
          <a:xfrm>
            <a:off x="8610480" y="6356520"/>
            <a:ext cx="2742840" cy="364680"/>
          </a:xfrm>
          <a:prstGeom prst="rect">
            <a:avLst/>
          </a:prstGeom>
          <a:noFill/>
          <a:ln>
            <a:noFill/>
          </a:ln>
        </p:spPr>
        <p:txBody>
          <a:bodyPr anchor="ctr"/>
          <a:p>
            <a:pPr algn="r">
              <a:lnSpc>
                <a:spcPct val="100000"/>
              </a:lnSpc>
            </a:pPr>
            <a:fld id="{653AEA4B-B69E-4E95-BA3A-A32FF68D1FC4}"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41" dur="indefinite" restart="never" nodeType="tmRoot">
          <p:childTnLst>
            <p:seq>
              <p:cTn id="242" dur="indefinite" nodeType="mainSeq"/>
              <p:prevCondLst>
                <p:cond delay="0" evt="onPrev">
                  <p:tgtEl>
                    <p:sldTgt/>
                  </p:tgtEl>
                </p:cond>
              </p:prevCondLst>
              <p:nextCondLst>
                <p:cond delay="0" evt="onNext">
                  <p:tgtEl>
                    <p:sldTgt/>
                  </p:tgtEl>
                </p:cond>
              </p:nextCondLst>
            </p:seq>
          </p:childTnLst>
        </p:cTn>
      </p:par>
    </p:tnLst>
  </p:timing>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Implicit Relevance Feedback</a:t>
            </a:r>
            <a:endParaRPr b="0" lang="en-US" sz="4400" spc="-1" strike="noStrike">
              <a:solidFill>
                <a:srgbClr val="000000"/>
              </a:solidFill>
              <a:latin typeface="Calibri"/>
            </a:endParaRPr>
          </a:p>
        </p:txBody>
      </p:sp>
      <p:sp>
        <p:nvSpPr>
          <p:cNvPr id="57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can also use indirect sources of evidence rather than explicit feedback on relevance as the basis for relevance feedback. This is often called i</a:t>
            </a:r>
            <a:r>
              <a:rPr b="0" i="1" lang="en-US" sz="2800" spc="-1" strike="noStrike">
                <a:solidFill>
                  <a:srgbClr val="000000"/>
                </a:solidFill>
                <a:latin typeface="Calibri"/>
              </a:rPr>
              <a:t>mplicit (relevance) feedback</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Implicit feedback is less reliable than explicit feedback, but is more useful than pseudo relevance feedback, which contains no evidence of user judgments.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Moreover, while users are often reluctant to provide explicit feedback, it is easy to collect implicit feedback in large quantities for a high volume system, such as a web search engine.</a:t>
            </a:r>
            <a:endParaRPr b="0" lang="en-US" sz="2800" spc="-1" strike="noStrike">
              <a:solidFill>
                <a:srgbClr val="000000"/>
              </a:solidFill>
              <a:latin typeface="Calibri"/>
            </a:endParaRPr>
          </a:p>
        </p:txBody>
      </p:sp>
      <p:sp>
        <p:nvSpPr>
          <p:cNvPr id="577" name="TextShape 3"/>
          <p:cNvSpPr txBox="1"/>
          <p:nvPr/>
        </p:nvSpPr>
        <p:spPr>
          <a:xfrm>
            <a:off x="838080" y="6356520"/>
            <a:ext cx="2742840" cy="364680"/>
          </a:xfrm>
          <a:prstGeom prst="rect">
            <a:avLst/>
          </a:prstGeom>
          <a:noFill/>
          <a:ln>
            <a:noFill/>
          </a:ln>
        </p:spPr>
        <p:txBody>
          <a:bodyPr anchor="ctr"/>
          <a:p>
            <a:pPr>
              <a:lnSpc>
                <a:spcPct val="100000"/>
              </a:lnSpc>
            </a:pPr>
            <a:fld id="{B0AB3EA3-A031-459F-A2B9-109C3C6DAB20}" type="datetime1">
              <a:rPr b="0" lang="en-IN" sz="1200" spc="-1" strike="noStrike">
                <a:solidFill>
                  <a:srgbClr val="8b8b8b"/>
                </a:solidFill>
                <a:latin typeface="Calibri"/>
              </a:rPr>
              <a:t>09/10/2019</a:t>
            </a:fld>
            <a:endParaRPr b="0" lang="en-IN" sz="1200" spc="-1" strike="noStrike">
              <a:latin typeface="Times New Roman"/>
            </a:endParaRPr>
          </a:p>
        </p:txBody>
      </p:sp>
      <p:sp>
        <p:nvSpPr>
          <p:cNvPr id="57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79" name="TextShape 5"/>
          <p:cNvSpPr txBox="1"/>
          <p:nvPr/>
        </p:nvSpPr>
        <p:spPr>
          <a:xfrm>
            <a:off x="8610480" y="6356520"/>
            <a:ext cx="2742840" cy="364680"/>
          </a:xfrm>
          <a:prstGeom prst="rect">
            <a:avLst/>
          </a:prstGeom>
          <a:noFill/>
          <a:ln>
            <a:noFill/>
          </a:ln>
        </p:spPr>
        <p:txBody>
          <a:bodyPr anchor="ctr"/>
          <a:p>
            <a:pPr algn="r">
              <a:lnSpc>
                <a:spcPct val="100000"/>
              </a:lnSpc>
            </a:pPr>
            <a:fld id="{AD0E23F0-FCD5-4890-B153-FC99AC9DA1D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43" dur="indefinite" restart="never" nodeType="tmRoot">
          <p:childTnLst>
            <p:seq>
              <p:cTn id="244" dur="indefinite" nodeType="mainSeq"/>
              <p:prevCondLst>
                <p:cond delay="0" evt="onPrev">
                  <p:tgtEl>
                    <p:sldTgt/>
                  </p:tgtEl>
                </p:cond>
              </p:prevCondLst>
              <p:nextCondLst>
                <p:cond delay="0" evt="onNext">
                  <p:tgtEl>
                    <p:sldTgt/>
                  </p:tgtEl>
                </p:cond>
              </p:nextCondLst>
            </p:seq>
          </p:childTnLst>
        </p:cTn>
      </p:par>
    </p:tnLst>
  </p:timing>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Global methods for query reformulation</a:t>
            </a:r>
            <a:endParaRPr b="0" lang="en-US" sz="4400" spc="-1" strike="noStrike">
              <a:solidFill>
                <a:srgbClr val="000000"/>
              </a:solidFill>
              <a:latin typeface="Calibri"/>
            </a:endParaRPr>
          </a:p>
        </p:txBody>
      </p:sp>
      <p:sp>
        <p:nvSpPr>
          <p:cNvPr id="58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Vocabulary tools for query reformulation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IR system might also suggest search terms by means of a thesaurus or a controlled vocabulary.</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 user can also be allowed to browse lists of the terms that are in the inverted index, and thus find good terms that appear in the collection</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en-US" sz="2800" spc="-1" strike="noStrike">
                <a:solidFill>
                  <a:srgbClr val="000000"/>
                </a:solidFill>
                <a:latin typeface="Calibri"/>
              </a:rPr>
              <a:t>Query expansion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most common form of query expansion is global analysis, using some form of thesaurus. For each term </a:t>
            </a:r>
            <a:r>
              <a:rPr b="0" i="1" lang="en-US" sz="2400" spc="-1" strike="noStrike">
                <a:solidFill>
                  <a:srgbClr val="000000"/>
                </a:solidFill>
                <a:latin typeface="Calibri"/>
              </a:rPr>
              <a:t>t </a:t>
            </a:r>
            <a:r>
              <a:rPr b="0" lang="en-US" sz="2400" spc="-1" strike="noStrike">
                <a:solidFill>
                  <a:srgbClr val="000000"/>
                </a:solidFill>
                <a:latin typeface="Calibri"/>
              </a:rPr>
              <a:t>in a query, the query can be automatically expanded with synonyms and related words of </a:t>
            </a:r>
            <a:r>
              <a:rPr b="0" i="1" lang="en-US" sz="2400" spc="-1" strike="noStrike">
                <a:solidFill>
                  <a:srgbClr val="000000"/>
                </a:solidFill>
                <a:latin typeface="Calibri"/>
              </a:rPr>
              <a:t>t </a:t>
            </a:r>
            <a:r>
              <a:rPr b="0" lang="en-US" sz="2400" spc="-1" strike="noStrike">
                <a:solidFill>
                  <a:srgbClr val="000000"/>
                </a:solidFill>
                <a:latin typeface="Calibri"/>
              </a:rPr>
              <a:t>from the thesaurus. Use of a thesaurus can be combined with ideas of term weighting: for instance, one might weight added terms less than original query terms.</a:t>
            </a:r>
            <a:endParaRPr b="0" lang="en-US" sz="2400" spc="-1" strike="noStrike">
              <a:solidFill>
                <a:srgbClr val="000000"/>
              </a:solidFill>
              <a:latin typeface="Calibri"/>
            </a:endParaRPr>
          </a:p>
        </p:txBody>
      </p:sp>
      <p:sp>
        <p:nvSpPr>
          <p:cNvPr id="582" name="TextShape 3"/>
          <p:cNvSpPr txBox="1"/>
          <p:nvPr/>
        </p:nvSpPr>
        <p:spPr>
          <a:xfrm>
            <a:off x="838080" y="6356520"/>
            <a:ext cx="2742840" cy="364680"/>
          </a:xfrm>
          <a:prstGeom prst="rect">
            <a:avLst/>
          </a:prstGeom>
          <a:noFill/>
          <a:ln>
            <a:noFill/>
          </a:ln>
        </p:spPr>
        <p:txBody>
          <a:bodyPr anchor="ctr"/>
          <a:p>
            <a:pPr>
              <a:lnSpc>
                <a:spcPct val="100000"/>
              </a:lnSpc>
            </a:pPr>
            <a:fld id="{830B4CBF-6DFA-4C0A-9562-23744045AF49}" type="datetime1">
              <a:rPr b="0" lang="en-IN" sz="1200" spc="-1" strike="noStrike">
                <a:solidFill>
                  <a:srgbClr val="8b8b8b"/>
                </a:solidFill>
                <a:latin typeface="Calibri"/>
              </a:rPr>
              <a:t>09/10/2019</a:t>
            </a:fld>
            <a:endParaRPr b="0" lang="en-IN" sz="1200" spc="-1" strike="noStrike">
              <a:latin typeface="Times New Roman"/>
            </a:endParaRPr>
          </a:p>
        </p:txBody>
      </p:sp>
      <p:sp>
        <p:nvSpPr>
          <p:cNvPr id="58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84" name="TextShape 5"/>
          <p:cNvSpPr txBox="1"/>
          <p:nvPr/>
        </p:nvSpPr>
        <p:spPr>
          <a:xfrm>
            <a:off x="8610480" y="6356520"/>
            <a:ext cx="2742840" cy="364680"/>
          </a:xfrm>
          <a:prstGeom prst="rect">
            <a:avLst/>
          </a:prstGeom>
          <a:noFill/>
          <a:ln>
            <a:noFill/>
          </a:ln>
        </p:spPr>
        <p:txBody>
          <a:bodyPr anchor="ctr"/>
          <a:p>
            <a:pPr algn="r">
              <a:lnSpc>
                <a:spcPct val="100000"/>
              </a:lnSpc>
            </a:pPr>
            <a:fld id="{3F118DE3-D37D-44EC-97FC-ED30630140F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45" dur="indefinite" restart="never" nodeType="tmRoot">
          <p:childTnLst>
            <p:seq>
              <p:cTn id="246"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142"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43" name="Picture 3" descr=""/>
          <p:cNvPicPr/>
          <p:nvPr/>
        </p:nvPicPr>
        <p:blipFill>
          <a:blip r:embed="rId1"/>
          <a:stretch/>
        </p:blipFill>
        <p:spPr>
          <a:xfrm>
            <a:off x="838080" y="365040"/>
            <a:ext cx="10515240" cy="5811480"/>
          </a:xfrm>
          <a:prstGeom prst="rect">
            <a:avLst/>
          </a:prstGeom>
          <a:ln>
            <a:noFill/>
          </a:ln>
        </p:spPr>
      </p:pic>
      <p:sp>
        <p:nvSpPr>
          <p:cNvPr id="144" name="TextShape 3"/>
          <p:cNvSpPr txBox="1"/>
          <p:nvPr/>
        </p:nvSpPr>
        <p:spPr>
          <a:xfrm>
            <a:off x="838080" y="6356520"/>
            <a:ext cx="2742840" cy="364680"/>
          </a:xfrm>
          <a:prstGeom prst="rect">
            <a:avLst/>
          </a:prstGeom>
          <a:noFill/>
          <a:ln>
            <a:noFill/>
          </a:ln>
        </p:spPr>
        <p:txBody>
          <a:bodyPr anchor="ctr"/>
          <a:p>
            <a:pPr>
              <a:lnSpc>
                <a:spcPct val="100000"/>
              </a:lnSpc>
            </a:pPr>
            <a:fld id="{4369061B-E79A-4C4C-8DA3-660BFB69FDA6}" type="datetime1">
              <a:rPr b="0" lang="en-IN" sz="1200" spc="-1" strike="noStrike">
                <a:solidFill>
                  <a:srgbClr val="8b8b8b"/>
                </a:solidFill>
                <a:latin typeface="Calibri"/>
              </a:rPr>
              <a:t>09/10/2019</a:t>
            </a:fld>
            <a:endParaRPr b="0" lang="en-IN" sz="1200" spc="-1" strike="noStrike">
              <a:latin typeface="Times New Roman"/>
            </a:endParaRPr>
          </a:p>
        </p:txBody>
      </p:sp>
      <p:sp>
        <p:nvSpPr>
          <p:cNvPr id="14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46" name="TextShape 5"/>
          <p:cNvSpPr txBox="1"/>
          <p:nvPr/>
        </p:nvSpPr>
        <p:spPr>
          <a:xfrm>
            <a:off x="8610480" y="6356520"/>
            <a:ext cx="2742840" cy="364680"/>
          </a:xfrm>
          <a:prstGeom prst="rect">
            <a:avLst/>
          </a:prstGeom>
          <a:noFill/>
          <a:ln>
            <a:noFill/>
          </a:ln>
        </p:spPr>
        <p:txBody>
          <a:bodyPr anchor="ctr"/>
          <a:p>
            <a:pPr algn="r">
              <a:lnSpc>
                <a:spcPct val="100000"/>
              </a:lnSpc>
            </a:pPr>
            <a:fld id="{E308AAA0-8A35-4DED-BE78-2A587872DB8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Query expansion continued</a:t>
            </a:r>
            <a:endParaRPr b="0" lang="en-US" sz="4400" spc="-1" strike="noStrike">
              <a:solidFill>
                <a:srgbClr val="000000"/>
              </a:solidFill>
              <a:latin typeface="Calibri"/>
            </a:endParaRPr>
          </a:p>
        </p:txBody>
      </p:sp>
      <p:sp>
        <p:nvSpPr>
          <p:cNvPr id="58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 of a controlled vocabulary is quite common for well resourced domains. A well-known example is the Unified Medical Language System (UMLS) used with MedLine for querying the biomedical research literature.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User query: cancer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PubMed query: (“neoplasms”[TIAB] NOT Medline[SB]) OR “neoplasms”[MeSH</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Terms] OR cancer[Text Word]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User query: skin itch</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PubMed query: (“skin”[MeSH Terms] OR (“integumentary system”[TIAB] NOT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Medline[SB]) OR “integumentary system”[MeSH Terms] OR skin[Text Word]) AND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((“pruritus”[TIAB] NOT Medline[SB]) OR “pruritus”[MeSH Terms] OR itch[Text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Word])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587" name="TextShape 3"/>
          <p:cNvSpPr txBox="1"/>
          <p:nvPr/>
        </p:nvSpPr>
        <p:spPr>
          <a:xfrm>
            <a:off x="838080" y="6356520"/>
            <a:ext cx="2742840" cy="364680"/>
          </a:xfrm>
          <a:prstGeom prst="rect">
            <a:avLst/>
          </a:prstGeom>
          <a:noFill/>
          <a:ln>
            <a:noFill/>
          </a:ln>
        </p:spPr>
        <p:txBody>
          <a:bodyPr anchor="ctr"/>
          <a:p>
            <a:pPr>
              <a:lnSpc>
                <a:spcPct val="100000"/>
              </a:lnSpc>
            </a:pPr>
            <a:fld id="{D36C3323-A31B-40BE-A41C-A1025C9BD11B}" type="datetime1">
              <a:rPr b="0" lang="en-IN" sz="1200" spc="-1" strike="noStrike">
                <a:solidFill>
                  <a:srgbClr val="8b8b8b"/>
                </a:solidFill>
                <a:latin typeface="Calibri"/>
              </a:rPr>
              <a:t>09/10/2019</a:t>
            </a:fld>
            <a:endParaRPr b="0" lang="en-IN" sz="1200" spc="-1" strike="noStrike">
              <a:latin typeface="Times New Roman"/>
            </a:endParaRPr>
          </a:p>
        </p:txBody>
      </p:sp>
      <p:sp>
        <p:nvSpPr>
          <p:cNvPr id="58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89" name="TextShape 5"/>
          <p:cNvSpPr txBox="1"/>
          <p:nvPr/>
        </p:nvSpPr>
        <p:spPr>
          <a:xfrm>
            <a:off x="8610480" y="6356520"/>
            <a:ext cx="2742840" cy="364680"/>
          </a:xfrm>
          <a:prstGeom prst="rect">
            <a:avLst/>
          </a:prstGeom>
          <a:noFill/>
          <a:ln>
            <a:noFill/>
          </a:ln>
        </p:spPr>
        <p:txBody>
          <a:bodyPr anchor="ctr"/>
          <a:p>
            <a:pPr algn="r">
              <a:lnSpc>
                <a:spcPct val="100000"/>
              </a:lnSpc>
            </a:pPr>
            <a:fld id="{942D79B6-378D-4D1E-9F38-E022C8F38DF4}"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47" dur="indefinite" restart="never" nodeType="tmRoot">
          <p:childTnLst>
            <p:seq>
              <p:cTn id="248" dur="indefinite" nodeType="mainSeq"/>
              <p:prevCondLst>
                <p:cond delay="0" evt="onPrev">
                  <p:tgtEl>
                    <p:sldTgt/>
                  </p:tgtEl>
                </p:cond>
              </p:prevCondLst>
              <p:nextCondLst>
                <p:cond delay="0" evt="onNext">
                  <p:tgtEl>
                    <p:sldTgt/>
                  </p:tgtEl>
                </p:cond>
              </p:nextCondLst>
            </p:seq>
          </p:childTnLst>
        </p:cTn>
      </p:par>
    </p:tnLst>
  </p:timing>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Query expansion continued</a:t>
            </a:r>
            <a:endParaRPr b="0" lang="en-US" sz="4400" spc="-1" strike="noStrike">
              <a:solidFill>
                <a:srgbClr val="000000"/>
              </a:solidFill>
              <a:latin typeface="Calibri"/>
            </a:endParaRPr>
          </a:p>
        </p:txBody>
      </p:sp>
      <p:sp>
        <p:nvSpPr>
          <p:cNvPr id="59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manual thesaurus. Here, human editors have built up sets of synonymous names for concepts, without designating a canonical term.</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automatically derived thesaurus. Here, word co-occurrence statistics over a collection of documents in a domain are used to automatically induce a thesaurus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automatically derived thesaurus. Here, word co-occurrence statistics over a collection of documents in a domain are used to automatically induce a thesaurus</a:t>
            </a:r>
            <a:endParaRPr b="0" lang="en-US" sz="2800" spc="-1" strike="noStrike">
              <a:solidFill>
                <a:srgbClr val="000000"/>
              </a:solidFill>
              <a:latin typeface="Calibri"/>
            </a:endParaRPr>
          </a:p>
        </p:txBody>
      </p:sp>
      <p:sp>
        <p:nvSpPr>
          <p:cNvPr id="592" name="TextShape 3"/>
          <p:cNvSpPr txBox="1"/>
          <p:nvPr/>
        </p:nvSpPr>
        <p:spPr>
          <a:xfrm>
            <a:off x="838080" y="6356520"/>
            <a:ext cx="2742840" cy="364680"/>
          </a:xfrm>
          <a:prstGeom prst="rect">
            <a:avLst/>
          </a:prstGeom>
          <a:noFill/>
          <a:ln>
            <a:noFill/>
          </a:ln>
        </p:spPr>
        <p:txBody>
          <a:bodyPr anchor="ctr"/>
          <a:p>
            <a:pPr>
              <a:lnSpc>
                <a:spcPct val="100000"/>
              </a:lnSpc>
            </a:pPr>
            <a:fld id="{64A3DDAB-1073-4DC1-8D93-ED7BB3CED631}" type="datetime1">
              <a:rPr b="0" lang="en-IN" sz="1200" spc="-1" strike="noStrike">
                <a:solidFill>
                  <a:srgbClr val="8b8b8b"/>
                </a:solidFill>
                <a:latin typeface="Calibri"/>
              </a:rPr>
              <a:t>09/10/2019</a:t>
            </a:fld>
            <a:endParaRPr b="0" lang="en-IN" sz="1200" spc="-1" strike="noStrike">
              <a:latin typeface="Times New Roman"/>
            </a:endParaRPr>
          </a:p>
        </p:txBody>
      </p:sp>
      <p:sp>
        <p:nvSpPr>
          <p:cNvPr id="59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94" name="TextShape 5"/>
          <p:cNvSpPr txBox="1"/>
          <p:nvPr/>
        </p:nvSpPr>
        <p:spPr>
          <a:xfrm>
            <a:off x="8610480" y="6356520"/>
            <a:ext cx="2742840" cy="364680"/>
          </a:xfrm>
          <a:prstGeom prst="rect">
            <a:avLst/>
          </a:prstGeom>
          <a:noFill/>
          <a:ln>
            <a:noFill/>
          </a:ln>
        </p:spPr>
        <p:txBody>
          <a:bodyPr anchor="ctr"/>
          <a:p>
            <a:pPr algn="r">
              <a:lnSpc>
                <a:spcPct val="100000"/>
              </a:lnSpc>
            </a:pPr>
            <a:fld id="{4610AFCD-0B80-49D4-BCF5-30B23EAFADC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49" dur="indefinite" restart="never" nodeType="tmRoot">
          <p:childTnLst>
            <p:seq>
              <p:cTn id="250" dur="indefinite" nodeType="mainSeq"/>
              <p:prevCondLst>
                <p:cond delay="0" evt="onPrev">
                  <p:tgtEl>
                    <p:sldTgt/>
                  </p:tgtEl>
                </p:cond>
              </p:prevCondLst>
              <p:nextCondLst>
                <p:cond delay="0" evt="onNext">
                  <p:tgtEl>
                    <p:sldTgt/>
                  </p:tgtEl>
                </p:cond>
              </p:nextCondLst>
            </p:seq>
          </p:childTnLst>
        </p:cTn>
      </p:par>
    </p:tnLst>
  </p:timing>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Automatic thesaurus generation</a:t>
            </a:r>
            <a:endParaRPr b="0" lang="en-US" sz="4400" spc="-1" strike="noStrike">
              <a:solidFill>
                <a:srgbClr val="000000"/>
              </a:solidFill>
              <a:latin typeface="Calibri"/>
            </a:endParaRPr>
          </a:p>
        </p:txBody>
      </p:sp>
      <p:sp>
        <p:nvSpPr>
          <p:cNvPr id="59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One is simply to exploit word co-occurrence We say that words co-occurring in a document or paragraph are likely to be in some sense similar or related in meaning, and simply count text statistics to find the most similar words.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other approach is to use a shallow grammatical analysis of the text and to exploit grammatical relations or grammatical dependencies. For example, we say that entities that are grown, cooked, eaten, and digested, are more likely to be food items.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Simply using word cooccurrence is more robust (it cannot be misled by parser errors), but using grammatical relations is more accurate.</a:t>
            </a:r>
            <a:endParaRPr b="0" lang="en-US" sz="2800" spc="-1" strike="noStrike">
              <a:solidFill>
                <a:srgbClr val="000000"/>
              </a:solidFill>
              <a:latin typeface="Calibri"/>
            </a:endParaRPr>
          </a:p>
        </p:txBody>
      </p:sp>
      <p:sp>
        <p:nvSpPr>
          <p:cNvPr id="597" name="TextShape 3"/>
          <p:cNvSpPr txBox="1"/>
          <p:nvPr/>
        </p:nvSpPr>
        <p:spPr>
          <a:xfrm>
            <a:off x="838080" y="6356520"/>
            <a:ext cx="2742840" cy="364680"/>
          </a:xfrm>
          <a:prstGeom prst="rect">
            <a:avLst/>
          </a:prstGeom>
          <a:noFill/>
          <a:ln>
            <a:noFill/>
          </a:ln>
        </p:spPr>
        <p:txBody>
          <a:bodyPr anchor="ctr"/>
          <a:p>
            <a:pPr>
              <a:lnSpc>
                <a:spcPct val="100000"/>
              </a:lnSpc>
            </a:pPr>
            <a:fld id="{1EC7E823-BBEF-4F22-8827-08123BCAFFE2}" type="datetime1">
              <a:rPr b="0" lang="en-IN" sz="1200" spc="-1" strike="noStrike">
                <a:solidFill>
                  <a:srgbClr val="8b8b8b"/>
                </a:solidFill>
                <a:latin typeface="Calibri"/>
              </a:rPr>
              <a:t>09/10/2019</a:t>
            </a:fld>
            <a:endParaRPr b="0" lang="en-IN" sz="1200" spc="-1" strike="noStrike">
              <a:latin typeface="Times New Roman"/>
            </a:endParaRPr>
          </a:p>
        </p:txBody>
      </p:sp>
      <p:sp>
        <p:nvSpPr>
          <p:cNvPr id="59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599" name="TextShape 5"/>
          <p:cNvSpPr txBox="1"/>
          <p:nvPr/>
        </p:nvSpPr>
        <p:spPr>
          <a:xfrm>
            <a:off x="8610480" y="6356520"/>
            <a:ext cx="2742840" cy="364680"/>
          </a:xfrm>
          <a:prstGeom prst="rect">
            <a:avLst/>
          </a:prstGeom>
          <a:noFill/>
          <a:ln>
            <a:noFill/>
          </a:ln>
        </p:spPr>
        <p:txBody>
          <a:bodyPr anchor="ctr"/>
          <a:p>
            <a:pPr algn="r">
              <a:lnSpc>
                <a:spcPct val="100000"/>
              </a:lnSpc>
            </a:pPr>
            <a:fld id="{2BFEBDA7-578C-4CE5-B6BC-F87E7A41CD75}"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51" dur="indefinite" restart="never" nodeType="tmRoot">
          <p:childTnLst>
            <p:seq>
              <p:cTn id="252" dur="indefinite" nodeType="mainSeq"/>
              <p:prevCondLst>
                <p:cond delay="0" evt="onPrev">
                  <p:tgtEl>
                    <p:sldTgt/>
                  </p:tgtEl>
                </p:cond>
              </p:prevCondLst>
              <p:nextCondLst>
                <p:cond delay="0" evt="onNext">
                  <p:tgtEl>
                    <p:sldTgt/>
                  </p:tgtEl>
                </p:cond>
              </p:nextCondLst>
            </p:seq>
          </p:childTnLst>
        </p:cTn>
      </p:par>
    </p:tnLst>
  </p:timing>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en-US" sz="4400" spc="-1" strike="noStrike">
                <a:solidFill>
                  <a:srgbClr val="000000"/>
                </a:solidFill>
                <a:latin typeface="Calibri Light"/>
              </a:rPr>
              <a:t>Points to ponder!</a:t>
            </a:r>
            <a:endParaRPr b="0" lang="en-US" sz="4400" spc="-1" strike="noStrike">
              <a:solidFill>
                <a:srgbClr val="000000"/>
              </a:solidFill>
              <a:latin typeface="Calibri"/>
            </a:endParaRPr>
          </a:p>
        </p:txBody>
      </p:sp>
      <p:sp>
        <p:nvSpPr>
          <p:cNvPr id="60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Rocchio’s algorithm, what weight setting for α/β/γ does a “Find pages like this one” search correspond to?</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 three reasons why relevance feedback has been little used in web search.</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Under what conditions would the modiﬁed query qm in Equation 9.3 be the same as the original query q0? In all other cases, is qm closer than q0 to the centroid of the relevant documents?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Why is positive feedback likely to be more useful than negative feedback to an IR system? Why might only using one non relevant document be more effective than using several?</a:t>
            </a:r>
            <a:endParaRPr b="0" lang="en-US" sz="2800" spc="-1" strike="noStrike">
              <a:solidFill>
                <a:srgbClr val="000000"/>
              </a:solidFill>
              <a:latin typeface="Calibri"/>
            </a:endParaRPr>
          </a:p>
          <a:p>
            <a:pPr>
              <a:lnSpc>
                <a:spcPct val="90000"/>
              </a:lnSpc>
              <a:spcBef>
                <a:spcPts val="1001"/>
              </a:spcBef>
            </a:pPr>
            <a:br/>
            <a:endParaRPr b="0" lang="en-US" sz="2800" spc="-1" strike="noStrike">
              <a:solidFill>
                <a:srgbClr val="000000"/>
              </a:solidFill>
              <a:latin typeface="Calibri"/>
            </a:endParaRPr>
          </a:p>
        </p:txBody>
      </p:sp>
      <p:sp>
        <p:nvSpPr>
          <p:cNvPr id="602" name="TextShape 3"/>
          <p:cNvSpPr txBox="1"/>
          <p:nvPr/>
        </p:nvSpPr>
        <p:spPr>
          <a:xfrm>
            <a:off x="838080" y="6356520"/>
            <a:ext cx="2742840" cy="364680"/>
          </a:xfrm>
          <a:prstGeom prst="rect">
            <a:avLst/>
          </a:prstGeom>
          <a:noFill/>
          <a:ln>
            <a:noFill/>
          </a:ln>
        </p:spPr>
        <p:txBody>
          <a:bodyPr anchor="ctr"/>
          <a:p>
            <a:pPr>
              <a:lnSpc>
                <a:spcPct val="100000"/>
              </a:lnSpc>
            </a:pPr>
            <a:fld id="{393A723D-055D-4FE1-A5A0-A57EAC74913A}" type="datetime1">
              <a:rPr b="0" lang="en-IN" sz="1200" spc="-1" strike="noStrike">
                <a:solidFill>
                  <a:srgbClr val="8b8b8b"/>
                </a:solidFill>
                <a:latin typeface="Calibri"/>
              </a:rPr>
              <a:t>09/10/2019</a:t>
            </a:fld>
            <a:endParaRPr b="0" lang="en-IN" sz="1200" spc="-1" strike="noStrike">
              <a:latin typeface="Times New Roman"/>
            </a:endParaRPr>
          </a:p>
        </p:txBody>
      </p:sp>
      <p:sp>
        <p:nvSpPr>
          <p:cNvPr id="60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604" name="TextShape 5"/>
          <p:cNvSpPr txBox="1"/>
          <p:nvPr/>
        </p:nvSpPr>
        <p:spPr>
          <a:xfrm>
            <a:off x="8610480" y="6356520"/>
            <a:ext cx="2742840" cy="364680"/>
          </a:xfrm>
          <a:prstGeom prst="rect">
            <a:avLst/>
          </a:prstGeom>
          <a:noFill/>
          <a:ln>
            <a:noFill/>
          </a:ln>
        </p:spPr>
        <p:txBody>
          <a:bodyPr anchor="ctr"/>
          <a:p>
            <a:pPr algn="r">
              <a:lnSpc>
                <a:spcPct val="100000"/>
              </a:lnSpc>
            </a:pPr>
            <a:fld id="{111E8647-ADCF-4A6A-8636-D2547453C14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53" dur="indefinite" restart="never" nodeType="tmRoot">
          <p:childTnLst>
            <p:seq>
              <p:cTn id="254" dur="indefinite" nodeType="mainSeq"/>
              <p:prevCondLst>
                <p:cond delay="0" evt="onPrev">
                  <p:tgtEl>
                    <p:sldTgt/>
                  </p:tgtEl>
                </p:cond>
              </p:prevCondLst>
              <p:nextCondLst>
                <p:cond delay="0" evt="onNext">
                  <p:tgtEl>
                    <p:sldTgt/>
                  </p:tgtEl>
                </p:cond>
              </p:nextCondLst>
            </p:seq>
          </p:childTnLst>
        </p:cTn>
      </p:par>
    </p:tnLst>
  </p:timing>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Exercise</a:t>
            </a:r>
            <a:endParaRPr b="0" lang="en-US" sz="4400" spc="-1" strike="noStrike">
              <a:solidFill>
                <a:srgbClr val="000000"/>
              </a:solidFill>
              <a:latin typeface="Calibri"/>
            </a:endParaRPr>
          </a:p>
        </p:txBody>
      </p:sp>
      <p:sp>
        <p:nvSpPr>
          <p:cNvPr id="60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Suppose that a user’s initial query is cheap CDs cheap DVDs extremely cheap CDs. The user examines two documents, d1 and d2. She judges d1, with the content CDs cheap software cheap CDs relevant and d2 with content cheap thrills DVDs non relevant. Assume that we are using direct term frequency (with no scaling and no document frequency). There is no need to length-normalize vectors. Using Rocchio relevance feedback as in Equation (9.3) what would the revised query vector be after relevance feedback? Assume α = 1,β = 0.75,γ = 0.25.</a:t>
            </a:r>
            <a:endParaRPr b="0" lang="en-US" sz="2800" spc="-1" strike="noStrike">
              <a:solidFill>
                <a:srgbClr val="000000"/>
              </a:solidFill>
              <a:latin typeface="Calibri"/>
            </a:endParaRPr>
          </a:p>
        </p:txBody>
      </p:sp>
      <p:sp>
        <p:nvSpPr>
          <p:cNvPr id="607" name="TextShape 3"/>
          <p:cNvSpPr txBox="1"/>
          <p:nvPr/>
        </p:nvSpPr>
        <p:spPr>
          <a:xfrm>
            <a:off x="838080" y="6356520"/>
            <a:ext cx="2742840" cy="364680"/>
          </a:xfrm>
          <a:prstGeom prst="rect">
            <a:avLst/>
          </a:prstGeom>
          <a:noFill/>
          <a:ln>
            <a:noFill/>
          </a:ln>
        </p:spPr>
        <p:txBody>
          <a:bodyPr anchor="ctr"/>
          <a:p>
            <a:pPr>
              <a:lnSpc>
                <a:spcPct val="100000"/>
              </a:lnSpc>
            </a:pPr>
            <a:fld id="{36DF85CB-DD72-42F0-8713-C3757377CF80}" type="datetime1">
              <a:rPr b="0" lang="en-IN" sz="1200" spc="-1" strike="noStrike">
                <a:solidFill>
                  <a:srgbClr val="8b8b8b"/>
                </a:solidFill>
                <a:latin typeface="Calibri"/>
              </a:rPr>
              <a:t>09/10/2019</a:t>
            </a:fld>
            <a:endParaRPr b="0" lang="en-IN" sz="1200" spc="-1" strike="noStrike">
              <a:latin typeface="Times New Roman"/>
            </a:endParaRPr>
          </a:p>
        </p:txBody>
      </p:sp>
      <p:sp>
        <p:nvSpPr>
          <p:cNvPr id="60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609" name="TextShape 5"/>
          <p:cNvSpPr txBox="1"/>
          <p:nvPr/>
        </p:nvSpPr>
        <p:spPr>
          <a:xfrm>
            <a:off x="8610480" y="6356520"/>
            <a:ext cx="2742840" cy="364680"/>
          </a:xfrm>
          <a:prstGeom prst="rect">
            <a:avLst/>
          </a:prstGeom>
          <a:noFill/>
          <a:ln>
            <a:noFill/>
          </a:ln>
        </p:spPr>
        <p:txBody>
          <a:bodyPr anchor="ctr"/>
          <a:p>
            <a:pPr algn="r">
              <a:lnSpc>
                <a:spcPct val="100000"/>
              </a:lnSpc>
            </a:pPr>
            <a:fld id="{6390CC0D-6584-41A4-A54A-740F8EA79A3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55" dur="indefinite" restart="never" nodeType="tmRoot">
          <p:childTnLst>
            <p:seq>
              <p:cTn id="256" dur="indefinite" nodeType="mainSeq"/>
              <p:prevCondLst>
                <p:cond delay="0" evt="onPrev">
                  <p:tgtEl>
                    <p:sldTgt/>
                  </p:tgtEl>
                </p:cond>
              </p:prevCondLst>
              <p:nextCondLst>
                <p:cond delay="0" evt="onNext">
                  <p:tgtEl>
                    <p:sldTgt/>
                  </p:tgtEl>
                </p:cond>
              </p:nextCondLst>
            </p:seq>
          </p:childTnLst>
        </p:cTn>
      </p:par>
    </p:tnLst>
  </p:timing>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Exercise</a:t>
            </a:r>
            <a:endParaRPr b="0" lang="en-US" sz="4400" spc="-1" strike="noStrike">
              <a:solidFill>
                <a:srgbClr val="000000"/>
              </a:solidFill>
              <a:latin typeface="Calibri"/>
            </a:endParaRPr>
          </a:p>
        </p:txBody>
      </p:sp>
      <p:sp>
        <p:nvSpPr>
          <p:cNvPr id="611"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Omar has implemented a relevance feedback web search system, where he is going to do relevance feedback based only on words in the title text returned for a page(for efﬁciency). The user is going to rank 3 results. The ﬁrst user, Jinxing, queries for: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banana slug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and the top three titles returned are: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banana slug Ariolimax columbianus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Santa Cruz mountains banana slug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Santa Cruz Campus Mascot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Jinxing judges the ﬁrst two documents relevant, and the third non relevant. Assume that Omar’s search engine uses term frequency but no length normalization nor IDF. Assume that he is using the Rocchio relevance feedback mechanism, with α = β = γ = 1. Show the ﬁnal revised query that would be run. (Please list the vector elements in alphabetical order.)</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612" name="TextShape 3"/>
          <p:cNvSpPr txBox="1"/>
          <p:nvPr/>
        </p:nvSpPr>
        <p:spPr>
          <a:xfrm>
            <a:off x="838080" y="6356520"/>
            <a:ext cx="2742840" cy="364680"/>
          </a:xfrm>
          <a:prstGeom prst="rect">
            <a:avLst/>
          </a:prstGeom>
          <a:noFill/>
          <a:ln>
            <a:noFill/>
          </a:ln>
        </p:spPr>
        <p:txBody>
          <a:bodyPr anchor="ctr"/>
          <a:p>
            <a:pPr>
              <a:lnSpc>
                <a:spcPct val="100000"/>
              </a:lnSpc>
            </a:pPr>
            <a:fld id="{C8F09817-7882-409C-B48A-E65DCB8C407F}" type="datetime1">
              <a:rPr b="0" lang="en-IN" sz="1200" spc="-1" strike="noStrike">
                <a:solidFill>
                  <a:srgbClr val="8b8b8b"/>
                </a:solidFill>
                <a:latin typeface="Calibri"/>
              </a:rPr>
              <a:t>09/10/2019</a:t>
            </a:fld>
            <a:endParaRPr b="0" lang="en-IN" sz="1200" spc="-1" strike="noStrike">
              <a:latin typeface="Times New Roman"/>
            </a:endParaRPr>
          </a:p>
        </p:txBody>
      </p:sp>
      <p:sp>
        <p:nvSpPr>
          <p:cNvPr id="61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614" name="TextShape 5"/>
          <p:cNvSpPr txBox="1"/>
          <p:nvPr/>
        </p:nvSpPr>
        <p:spPr>
          <a:xfrm>
            <a:off x="8610480" y="6356520"/>
            <a:ext cx="2742840" cy="364680"/>
          </a:xfrm>
          <a:prstGeom prst="rect">
            <a:avLst/>
          </a:prstGeom>
          <a:noFill/>
          <a:ln>
            <a:noFill/>
          </a:ln>
        </p:spPr>
        <p:txBody>
          <a:bodyPr anchor="ctr"/>
          <a:p>
            <a:pPr algn="r">
              <a:lnSpc>
                <a:spcPct val="100000"/>
              </a:lnSpc>
            </a:pPr>
            <a:fld id="{73752805-354B-492F-8ED3-2D01C3195B0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57" dur="indefinite" restart="never" nodeType="tmRoot">
          <p:childTnLst>
            <p:seq>
              <p:cTn id="258" dur="indefinite" nodeType="mainSeq"/>
              <p:prevCondLst>
                <p:cond delay="0" evt="onPrev">
                  <p:tgtEl>
                    <p:sldTgt/>
                  </p:tgtEl>
                </p:cond>
              </p:prevCondLst>
              <p:nextCondLst>
                <p:cond delay="0" evt="onNext">
                  <p:tgtEl>
                    <p:sldTgt/>
                  </p:tgtEl>
                </p:cond>
              </p:nextCondLst>
            </p:seq>
          </p:childTnLst>
        </p:cTn>
      </p:par>
    </p:tnLst>
  </p:timing>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1523880" y="1122480"/>
            <a:ext cx="9143640" cy="2387160"/>
          </a:xfrm>
          <a:prstGeom prst="rect">
            <a:avLst/>
          </a:prstGeom>
          <a:noFill/>
          <a:ln>
            <a:noFill/>
          </a:ln>
        </p:spPr>
        <p:txBody>
          <a:bodyPr anchor="b"/>
          <a:p>
            <a:pPr algn="ctr">
              <a:lnSpc>
                <a:spcPct val="90000"/>
              </a:lnSpc>
            </a:pPr>
            <a:r>
              <a:rPr b="0" lang="en-US" sz="6000" spc="-1" strike="noStrike">
                <a:solidFill>
                  <a:srgbClr val="000000"/>
                </a:solidFill>
                <a:latin typeface="Calibri Light"/>
              </a:rPr>
              <a:t>Probabilistic Retrieval</a:t>
            </a:r>
            <a:endParaRPr b="0" lang="en-US" sz="6000" spc="-1" strike="noStrike">
              <a:solidFill>
                <a:srgbClr val="000000"/>
              </a:solidFill>
              <a:latin typeface="Calibri"/>
            </a:endParaRPr>
          </a:p>
        </p:txBody>
      </p:sp>
      <p:sp>
        <p:nvSpPr>
          <p:cNvPr id="616"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IN" sz="2400" spc="-1" strike="noStrike">
                <a:solidFill>
                  <a:srgbClr val="000000"/>
                </a:solidFill>
                <a:latin typeface="Calibri"/>
              </a:rPr>
              <a:t>Mansi A. Radke</a:t>
            </a:r>
            <a:endParaRPr b="0" lang="en-IN" sz="2400" spc="-1" strike="noStrike">
              <a:latin typeface="Arial"/>
            </a:endParaRPr>
          </a:p>
        </p:txBody>
      </p:sp>
    </p:spTree>
  </p:cSld>
  <p:timing>
    <p:tnLst>
      <p:par>
        <p:cTn id="259" dur="indefinite" restart="never" nodeType="tmRoot">
          <p:childTnLst>
            <p:seq>
              <p:cTn id="260" dur="indefinite" nodeType="mainSeq"/>
              <p:prevCondLst>
                <p:cond delay="0" evt="onPrev">
                  <p:tgtEl>
                    <p:sldTgt/>
                  </p:tgtEl>
                </p:cond>
              </p:prevCondLst>
              <p:nextCondLst>
                <p:cond delay="0" evt="onNext">
                  <p:tgtEl>
                    <p:sldTgt/>
                  </p:tgtEl>
                </p:cond>
              </p:nextCondLst>
            </p:seq>
          </p:childTnLst>
        </p:cTn>
      </p:par>
    </p:tnLst>
  </p:timing>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Probability Review</a:t>
            </a:r>
            <a:endParaRPr b="0" lang="en-US" sz="4400" spc="-1" strike="noStrike">
              <a:solidFill>
                <a:srgbClr val="000000"/>
              </a:solidFill>
              <a:latin typeface="Calibri"/>
            </a:endParaRPr>
          </a:p>
        </p:txBody>
      </p:sp>
      <p:sp>
        <p:nvSpPr>
          <p:cNvPr id="618"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P(A,B) = P(A ∩ B) = P(A| B)*P(B) = P(B|A)*P(A)</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P(B| )* P()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P(B) = P (A,B) + P(,B)</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619" name="TextShape 3"/>
          <p:cNvSpPr txBox="1"/>
          <p:nvPr/>
        </p:nvSpPr>
        <p:spPr>
          <a:xfrm>
            <a:off x="838080" y="2257560"/>
            <a:ext cx="10515240" cy="4350960"/>
          </a:xfrm>
          <a:prstGeom prst="rect">
            <a:avLst/>
          </a:prstGeom>
          <a:blipFill rotWithShape="0">
            <a:blip r:embed="rId1"/>
            <a:stretch>
              <a:fillRect/>
            </a:stretch>
          </a:blipFill>
          <a:ln>
            <a:noFill/>
          </a:ln>
        </p:spPr>
        <p:txBody>
          <a:bodyPr/>
          <a:p>
            <a:pPr marL="228600" indent="-228240">
              <a:lnSpc>
                <a:spcPct val="90000"/>
              </a:lnSpc>
              <a:spcBef>
                <a:spcPts val="1001"/>
              </a:spcBef>
              <a:buClr>
                <a:srgbClr val="000000"/>
              </a:buClr>
              <a:buFont typeface="Arial"/>
              <a:buChar char="•"/>
            </a:pPr>
            <a:r>
              <a:rPr b="0" lang="en-US" sz="2800" spc="-1" strike="noStrike">
                <a:latin typeface="Calibri"/>
              </a:rPr>
              <a:t> </a:t>
            </a:r>
            <a:endParaRPr b="0" lang="en-US" sz="2800" spc="-1" strike="noStrike">
              <a:solidFill>
                <a:srgbClr val="000000"/>
              </a:solidFill>
              <a:latin typeface="Calibri"/>
            </a:endParaRPr>
          </a:p>
        </p:txBody>
      </p:sp>
    </p:spTree>
  </p:cSld>
  <p:timing>
    <p:tnLst>
      <p:par>
        <p:cTn id="261" dur="indefinite" restart="never" nodeType="tmRoot">
          <p:childTnLst>
            <p:seq>
              <p:cTn id="262" dur="indefinite" nodeType="mainSeq">
                <p:childTnLst>
                  <p:par>
                    <p:cTn id="263" fill="hold">
                      <p:stCondLst>
                        <p:cond delay="indefinite"/>
                      </p:stCondLst>
                      <p:childTnLst>
                        <p:par>
                          <p:cTn id="264" fill="hold">
                            <p:stCondLst>
                              <p:cond delay="0"/>
                            </p:stCondLst>
                            <p:childTnLst>
                              <p:par>
                                <p:cTn id="265" nodeType="clickEffect" fill="hold" presetClass="entr" presetID="1">
                                  <p:stCondLst>
                                    <p:cond delay="0"/>
                                  </p:stCondLst>
                                  <p:childTnLst>
                                    <p:set>
                                      <p:cBhvr>
                                        <p:cTn id="266" dur="1" fill="hold">
                                          <p:stCondLst>
                                            <p:cond delay="0"/>
                                          </p:stCondLst>
                                        </p:cTn>
                                        <p:tgtEl>
                                          <p:spTgt spid="-1">
                                            <p:txEl>
                                              <p:pRg st="0" end="0"/>
                                            </p:txEl>
                                          </p:spTgt>
                                        </p:tgtEl>
                                        <p:attrNameLst>
                                          <p:attrName>style.visibility</p:attrName>
                                        </p:attrNameLst>
                                      </p:cBhvr>
                                      <p:to>
                                        <p:strVal val="visible"/>
                                      </p:to>
                                    </p:se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1">
                                  <p:stCondLst>
                                    <p:cond delay="0"/>
                                  </p:stCondLst>
                                  <p:childTnLst>
                                    <p:set>
                                      <p:cBhvr>
                                        <p:cTn id="270" dur="1" fill="hold">
                                          <p:stCondLst>
                                            <p:cond delay="0"/>
                                          </p:stCondLst>
                                        </p:cTn>
                                        <p:tgtEl>
                                          <p:spTgt spid="-1">
                                            <p:txEl>
                                              <p:pRg st="3" end="3"/>
                                            </p:txEl>
                                          </p:spTgt>
                                        </p:tgtEl>
                                        <p:attrNameLst>
                                          <p:attrName>style.visibility</p:attrName>
                                        </p:attrNameLst>
                                      </p:cBhvr>
                                      <p:to>
                                        <p:strVal val="visible"/>
                                      </p:to>
                                    </p:se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1">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Probability Ranking Principle (PRP)</a:t>
            </a:r>
            <a:endParaRPr b="0" lang="en-US" sz="4400" spc="-1" strike="noStrike">
              <a:solidFill>
                <a:srgbClr val="000000"/>
              </a:solidFill>
              <a:latin typeface="Calibri"/>
            </a:endParaRPr>
          </a:p>
        </p:txBody>
      </p:sp>
      <p:sp>
        <p:nvSpPr>
          <p:cNvPr id="621"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3600" spc="-1" strike="noStrike">
                <a:solidFill>
                  <a:srgbClr val="000000"/>
                </a:solidFill>
                <a:latin typeface="Calibri"/>
              </a:rPr>
              <a:t>If an IR system’s response to each query is a ranking of the documents in the collection in order of decreasing probability of relevance, then the overall effectiveness of the system to the user will be maximised</a:t>
            </a:r>
            <a:endParaRPr b="0" lang="en-US" sz="3600" spc="-1" strike="noStrike">
              <a:solidFill>
                <a:srgbClr val="000000"/>
              </a:solidFill>
              <a:latin typeface="Calibri"/>
            </a:endParaRPr>
          </a:p>
        </p:txBody>
      </p:sp>
    </p:spTree>
  </p:cSld>
  <p:timing>
    <p:tnLst>
      <p:par>
        <p:cTn id="275" dur="indefinite" restart="never" nodeType="tmRoot">
          <p:childTnLst>
            <p:seq>
              <p:cTn id="276" dur="indefinite" nodeType="mainSeq"/>
              <p:prevCondLst>
                <p:cond delay="0" evt="onPrev">
                  <p:tgtEl>
                    <p:sldTgt/>
                  </p:tgtEl>
                </p:cond>
              </p:prevCondLst>
              <p:nextCondLst>
                <p:cond delay="0" evt="onNext">
                  <p:tgtEl>
                    <p:sldTgt/>
                  </p:tgtEl>
                </p:cond>
              </p:nextCondLst>
            </p:seq>
          </p:childTnLst>
        </p:cTn>
      </p:par>
    </p:tnLst>
  </p:timing>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How to model?</a:t>
            </a:r>
            <a:endParaRPr b="0" lang="en-US" sz="4400" spc="-1" strike="noStrike">
              <a:solidFill>
                <a:srgbClr val="000000"/>
              </a:solidFill>
              <a:latin typeface="Calibri"/>
            </a:endParaRPr>
          </a:p>
        </p:txBody>
      </p:sp>
      <p:sp>
        <p:nvSpPr>
          <p:cNvPr id="62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 -&gt; documents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Sample space: collection of documents indexed by search engine</a:t>
            </a:r>
            <a:endParaRPr b="0" lang="en-US" sz="2400" spc="-1" strike="noStrike">
              <a:solidFill>
                <a:srgbClr val="000000"/>
              </a:solidFill>
              <a:latin typeface="Calibri"/>
            </a:endParaRPr>
          </a:p>
          <a:p>
            <a:pPr marL="457200">
              <a:lnSpc>
                <a:spcPct val="90000"/>
              </a:lnSpc>
              <a:spcBef>
                <a:spcPts val="499"/>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 –&gt; query</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Sample space: any query consisting of one or more terms</a:t>
            </a:r>
            <a:endParaRPr b="0" lang="en-US" sz="2400" spc="-1" strike="noStrike">
              <a:solidFill>
                <a:srgbClr val="000000"/>
              </a:solidFill>
              <a:latin typeface="Calibri"/>
            </a:endParaRPr>
          </a:p>
          <a:p>
            <a:pPr marL="457200">
              <a:lnSpc>
                <a:spcPct val="90000"/>
              </a:lnSpc>
              <a:spcBef>
                <a:spcPts val="499"/>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 -&gt; user’s judgement of relevance ( R is a binary random variable)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Sample space: 0 or 1</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Tree>
  </p:cSld>
  <p:timing>
    <p:tnLst>
      <p:par>
        <p:cTn id="277" dur="indefinite" restart="never" nodeType="tmRoot">
          <p:childTnLst>
            <p:seq>
              <p:cTn id="278" dur="indefinite" nodeType="mainSeq">
                <p:childTnLst>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623">
                                            <p:txEl>
                                              <p:pRg st="0" end="0"/>
                                            </p:txEl>
                                          </p:spTgt>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623">
                                            <p:txEl>
                                              <p:pRg st="1" end="1"/>
                                            </p:txEl>
                                          </p:spTgt>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623">
                                            <p:txEl>
                                              <p:pRg st="3" end="3"/>
                                            </p:txEl>
                                          </p:spTgt>
                                        </p:tgtEl>
                                        <p:attrNameLst>
                                          <p:attrName>style.visibility</p:attrName>
                                        </p:attrNameLst>
                                      </p:cBhvr>
                                      <p:to>
                                        <p:strVal val="visible"/>
                                      </p:to>
                                    </p:set>
                                  </p:childTnLst>
                                </p:cTn>
                              </p:par>
                              <p:par>
                                <p:cTn id="289" nodeType="withEffect" fill="hold" presetClass="entr" presetID="1">
                                  <p:stCondLst>
                                    <p:cond delay="0"/>
                                  </p:stCondLst>
                                  <p:childTnLst>
                                    <p:set>
                                      <p:cBhvr>
                                        <p:cTn id="290" dur="1" fill="hold">
                                          <p:stCondLst>
                                            <p:cond delay="0"/>
                                          </p:stCondLst>
                                        </p:cTn>
                                        <p:tgtEl>
                                          <p:spTgt spid="623">
                                            <p:txEl>
                                              <p:pRg st="4" end="4"/>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623">
                                            <p:txEl>
                                              <p:pRg st="6" end="6"/>
                                            </p:txEl>
                                          </p:spTgt>
                                        </p:tgtEl>
                                        <p:attrNameLst>
                                          <p:attrName>style.visibility</p:attrName>
                                        </p:attrNameLst>
                                      </p:cBhvr>
                                      <p:to>
                                        <p:strVal val="visible"/>
                                      </p:to>
                                    </p:set>
                                  </p:childTnLst>
                                </p:cTn>
                              </p:par>
                              <p:par>
                                <p:cTn id="295" nodeType="withEffect" fill="hold" presetClass="entr" presetID="1">
                                  <p:stCondLst>
                                    <p:cond delay="0"/>
                                  </p:stCondLst>
                                  <p:childTnLst>
                                    <p:set>
                                      <p:cBhvr>
                                        <p:cTn id="296" dur="1" fill="hold">
                                          <p:stCondLst>
                                            <p:cond delay="0"/>
                                          </p:stCondLst>
                                        </p:cTn>
                                        <p:tgtEl>
                                          <p:spTgt spid="623">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148"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49" name="Picture 3" descr=""/>
          <p:cNvPicPr/>
          <p:nvPr/>
        </p:nvPicPr>
        <p:blipFill>
          <a:blip r:embed="rId1"/>
          <a:stretch/>
        </p:blipFill>
        <p:spPr>
          <a:xfrm>
            <a:off x="838080" y="365040"/>
            <a:ext cx="10515240" cy="5811480"/>
          </a:xfrm>
          <a:prstGeom prst="rect">
            <a:avLst/>
          </a:prstGeom>
          <a:ln>
            <a:noFill/>
          </a:ln>
        </p:spPr>
      </p:pic>
      <p:sp>
        <p:nvSpPr>
          <p:cNvPr id="150" name="TextShape 3"/>
          <p:cNvSpPr txBox="1"/>
          <p:nvPr/>
        </p:nvSpPr>
        <p:spPr>
          <a:xfrm>
            <a:off x="838080" y="6356520"/>
            <a:ext cx="2742840" cy="364680"/>
          </a:xfrm>
          <a:prstGeom prst="rect">
            <a:avLst/>
          </a:prstGeom>
          <a:noFill/>
          <a:ln>
            <a:noFill/>
          </a:ln>
        </p:spPr>
        <p:txBody>
          <a:bodyPr anchor="ctr"/>
          <a:p>
            <a:pPr>
              <a:lnSpc>
                <a:spcPct val="100000"/>
              </a:lnSpc>
            </a:pPr>
            <a:fld id="{6D199CF2-0063-4060-A2FA-D8CF73C322BA}" type="datetime1">
              <a:rPr b="0" lang="en-IN" sz="1200" spc="-1" strike="noStrike">
                <a:solidFill>
                  <a:srgbClr val="8b8b8b"/>
                </a:solidFill>
                <a:latin typeface="Calibri"/>
              </a:rPr>
              <a:t>09/10/2019</a:t>
            </a:fld>
            <a:endParaRPr b="0" lang="en-IN" sz="1200" spc="-1" strike="noStrike">
              <a:latin typeface="Times New Roman"/>
            </a:endParaRPr>
          </a:p>
        </p:txBody>
      </p:sp>
      <p:sp>
        <p:nvSpPr>
          <p:cNvPr id="15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52" name="TextShape 5"/>
          <p:cNvSpPr txBox="1"/>
          <p:nvPr/>
        </p:nvSpPr>
        <p:spPr>
          <a:xfrm>
            <a:off x="8610480" y="6356520"/>
            <a:ext cx="2742840" cy="364680"/>
          </a:xfrm>
          <a:prstGeom prst="rect">
            <a:avLst/>
          </a:prstGeom>
          <a:noFill/>
          <a:ln>
            <a:noFill/>
          </a:ln>
        </p:spPr>
        <p:txBody>
          <a:bodyPr anchor="ctr"/>
          <a:p>
            <a:pPr algn="r">
              <a:lnSpc>
                <a:spcPct val="100000"/>
              </a:lnSpc>
            </a:pPr>
            <a:fld id="{3E86BD64-0417-409B-9503-64D410920D0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en-US" sz="4400" spc="-1" strike="noStrike">
                <a:solidFill>
                  <a:srgbClr val="000000"/>
                </a:solidFill>
                <a:latin typeface="Calibri Light"/>
              </a:rPr>
              <a:t>What is the probability that a user will judge a particular document relevant to a given query?</a:t>
            </a:r>
            <a:endParaRPr b="0" lang="en-US" sz="4400" spc="-1" strike="noStrike">
              <a:solidFill>
                <a:srgbClr val="000000"/>
              </a:solidFill>
              <a:latin typeface="Calibri"/>
            </a:endParaRPr>
          </a:p>
        </p:txBody>
      </p:sp>
      <p:sp>
        <p:nvSpPr>
          <p:cNvPr id="625"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Suppose we want to model this question, we need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 = 1 | D = d, Q = q)                                             -------------Equation 1</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can write this as: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 | D, Q) =  1 – P (|D, Q)</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endParaRPr b="0" lang="en-US" sz="2800" spc="-1" strike="noStrike">
              <a:solidFill>
                <a:srgbClr val="000000"/>
              </a:solidFill>
              <a:latin typeface="Calibri"/>
            </a:endParaRPr>
          </a:p>
        </p:txBody>
      </p:sp>
    </p:spTree>
  </p:cSld>
  <p:timing>
    <p:tnLst>
      <p:par>
        <p:cTn id="297" dur="indefinite" restart="never" nodeType="tmRoot">
          <p:childTnLst>
            <p:seq>
              <p:cTn id="298" dur="indefinite" nodeType="mainSeq"/>
              <p:prevCondLst>
                <p:cond delay="0" evt="onPrev">
                  <p:tgtEl>
                    <p:sldTgt/>
                  </p:tgtEl>
                </p:cond>
              </p:prevCondLst>
              <p:nextCondLst>
                <p:cond delay="0" evt="onNext">
                  <p:tgtEl>
                    <p:sldTgt/>
                  </p:tgtEl>
                </p:cond>
              </p:nextCondLst>
            </p:seq>
          </p:childTnLst>
        </p:cTn>
      </p:par>
    </p:tnLst>
  </p:timing>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Log Odds / Logit </a:t>
            </a:r>
            <a:endParaRPr b="0" lang="en-US" sz="4400" spc="-1" strike="noStrike">
              <a:solidFill>
                <a:srgbClr val="000000"/>
              </a:solidFill>
              <a:latin typeface="Calibri"/>
            </a:endParaRPr>
          </a:p>
        </p:txBody>
      </p:sp>
      <p:sp>
        <p:nvSpPr>
          <p:cNvPr id="62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a probability p, the logit (p) is defined as: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Logit(p) = log(p/(1-p))</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Where the base of the logarithm may be chosen arbitrarily</a:t>
            </a:r>
            <a:endParaRPr b="0" lang="en-US" sz="2800" spc="-1" strike="noStrike">
              <a:solidFill>
                <a:srgbClr val="000000"/>
              </a:solidFill>
              <a:latin typeface="Calibri"/>
            </a:endParaRPr>
          </a:p>
        </p:txBody>
      </p:sp>
    </p:spTree>
  </p:cSld>
  <p:timing>
    <p:tnLst>
      <p:par>
        <p:cTn id="299" dur="indefinite" restart="never" nodeType="tmRoot">
          <p:childTnLst>
            <p:seq>
              <p:cTn id="300" dur="indefinite" nodeType="mainSeq">
                <p:childTnLst>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627">
                                            <p:txEl>
                                              <p:pRg st="0" end="0"/>
                                            </p:txEl>
                                          </p:spTgt>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627">
                                            <p:txEl>
                                              <p:pRg st="2" end="2"/>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627">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Properties of log Odds or Logit</a:t>
            </a:r>
            <a:endParaRPr b="0" lang="en-US" sz="4400" spc="-1" strike="noStrike">
              <a:solidFill>
                <a:srgbClr val="000000"/>
              </a:solidFill>
              <a:latin typeface="Calibri"/>
            </a:endParaRPr>
          </a:p>
        </p:txBody>
      </p:sp>
      <p:sp>
        <p:nvSpPr>
          <p:cNvPr id="62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p varies from 0 to 1, logit(p) varies from -∞ to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If the odds are even i.e. p = 0.5, then logit(p) = 0</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two probabilities p and q, logit(p) &gt; logit (q) only if p&gt;q</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Thus log odds or logit and probability are rank equivalent</a:t>
            </a:r>
            <a:endParaRPr b="0" lang="en-US" sz="2800" spc="-1" strike="noStrike">
              <a:solidFill>
                <a:srgbClr val="000000"/>
              </a:solidFill>
              <a:latin typeface="Calibri"/>
            </a:endParaRPr>
          </a:p>
        </p:txBody>
      </p:sp>
    </p:spTree>
  </p:cSld>
  <p:timing>
    <p:tnLst>
      <p:par>
        <p:cTn id="313" dur="indefinite" restart="never" nodeType="tmRoot">
          <p:childTnLst>
            <p:seq>
              <p:cTn id="314" dur="indefinite" nodeType="mainSeq">
                <p:childTnLst>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629">
                                            <p:txEl>
                                              <p:pRg st="0" end="0"/>
                                            </p:txEl>
                                          </p:spTgt>
                                        </p:tgtEl>
                                        <p:attrNameLst>
                                          <p:attrName>style.visibility</p:attrName>
                                        </p:attrNameLst>
                                      </p:cBhvr>
                                      <p:to>
                                        <p:strVal val="visible"/>
                                      </p:to>
                                    </p:se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1">
                                  <p:stCondLst>
                                    <p:cond delay="0"/>
                                  </p:stCondLst>
                                  <p:childTnLst>
                                    <p:set>
                                      <p:cBhvr>
                                        <p:cTn id="322" dur="1" fill="hold">
                                          <p:stCondLst>
                                            <p:cond delay="0"/>
                                          </p:stCondLst>
                                        </p:cTn>
                                        <p:tgtEl>
                                          <p:spTgt spid="629">
                                            <p:txEl>
                                              <p:pRg st="2" end="2"/>
                                            </p:txEl>
                                          </p:spTgt>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629">
                                            <p:txEl>
                                              <p:pRg st="4" end="4"/>
                                            </p:txEl>
                                          </p:spTgt>
                                        </p:tgtEl>
                                        <p:attrNameLst>
                                          <p:attrName>style.visibility</p:attrName>
                                        </p:attrNameLst>
                                      </p:cBhvr>
                                      <p:to>
                                        <p:strVal val="visible"/>
                                      </p:to>
                                    </p:set>
                                  </p:childTnLst>
                                </p:cTn>
                              </p:par>
                            </p:childTnLst>
                          </p:cTn>
                        </p:par>
                      </p:childTnLst>
                    </p:cTn>
                  </p:par>
                  <p:par>
                    <p:cTn id="327" fill="hold">
                      <p:stCondLst>
                        <p:cond delay="indefinite"/>
                      </p:stCondLst>
                      <p:childTnLst>
                        <p:par>
                          <p:cTn id="328" fill="hold">
                            <p:stCondLst>
                              <p:cond delay="0"/>
                            </p:stCondLst>
                            <p:childTnLst>
                              <p:par>
                                <p:cTn id="329" nodeType="clickEffect" fill="hold" presetClass="entr" presetID="1">
                                  <p:stCondLst>
                                    <p:cond delay="0"/>
                                  </p:stCondLst>
                                  <p:childTnLst>
                                    <p:set>
                                      <p:cBhvr>
                                        <p:cTn id="330" dur="1" fill="hold">
                                          <p:stCondLst>
                                            <p:cond delay="0"/>
                                          </p:stCondLst>
                                        </p:cTn>
                                        <p:tgtEl>
                                          <p:spTgt spid="629">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Modelling relevance - Assumptions</a:t>
            </a:r>
            <a:endParaRPr b="0" lang="en-US" sz="4400" spc="-1" strike="noStrike">
              <a:solidFill>
                <a:srgbClr val="000000"/>
              </a:solidFill>
              <a:latin typeface="Calibri"/>
            </a:endParaRPr>
          </a:p>
        </p:txBody>
      </p:sp>
      <p:sp>
        <p:nvSpPr>
          <p:cNvPr id="631"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The binary independence assumption is that documents are binary vectors. That is only the presence or absence of terms in the documents are recorded</a:t>
            </a:r>
            <a:endParaRPr b="0" lang="en-US" sz="2800" spc="-1" strike="noStrike">
              <a:solidFill>
                <a:srgbClr val="000000"/>
              </a:solidFill>
              <a:latin typeface="Calibri"/>
            </a:endParaRPr>
          </a:p>
          <a:p>
            <a:pPr marL="457200">
              <a:lnSpc>
                <a:spcPct val="90000"/>
              </a:lnSpc>
              <a:spcBef>
                <a:spcPts val="499"/>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The terms are independently distributed in the set of relevant documents and they are also independently distributed in the set of irrelevant documents. The representation is an ordered set of Boolean vectors</a:t>
            </a:r>
            <a:endParaRPr b="0" lang="en-US" sz="2800" spc="-1" strike="noStrike">
              <a:solidFill>
                <a:srgbClr val="000000"/>
              </a:solidFill>
              <a:latin typeface="Calibri"/>
            </a:endParaRPr>
          </a:p>
          <a:p>
            <a:pPr marL="457200">
              <a:lnSpc>
                <a:spcPct val="90000"/>
              </a:lnSpc>
              <a:spcBef>
                <a:spcPts val="499"/>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A document  is represented by a vector d = (x1, x2, …….., xm) where xt = 1 if term t is present in the document and xt = 0 if it is not. </a:t>
            </a:r>
            <a:endParaRPr b="0" lang="en-US" sz="2800" spc="-1" strike="noStrike">
              <a:solidFill>
                <a:srgbClr val="000000"/>
              </a:solidFill>
              <a:latin typeface="Calibri"/>
            </a:endParaRPr>
          </a:p>
          <a:p>
            <a:pPr marL="457200">
              <a:lnSpc>
                <a:spcPct val="90000"/>
              </a:lnSpc>
              <a:spcBef>
                <a:spcPts val="499"/>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Queries represented in similar way.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331" dur="indefinite" restart="never" nodeType="tmRoot">
          <p:childTnLst>
            <p:seq>
              <p:cTn id="332" dur="indefinite" nodeType="mainSeq">
                <p:childTnLst>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631">
                                            <p:txEl>
                                              <p:pRg st="0" end="0"/>
                                            </p:txEl>
                                          </p:spTgt>
                                        </p:tgtEl>
                                        <p:attrNameLst>
                                          <p:attrName>style.visibility</p:attrName>
                                        </p:attrNameLst>
                                      </p:cBhvr>
                                      <p:to>
                                        <p:strVal val="visible"/>
                                      </p:to>
                                    </p:set>
                                  </p:childTnLst>
                                </p:cTn>
                              </p:par>
                            </p:childTnLst>
                          </p:cTn>
                        </p:par>
                      </p:childTnLst>
                    </p:cTn>
                  </p:par>
                  <p:par>
                    <p:cTn id="337" fill="hold">
                      <p:stCondLst>
                        <p:cond delay="indefinite"/>
                      </p:stCondLst>
                      <p:childTnLst>
                        <p:par>
                          <p:cTn id="338" fill="hold">
                            <p:stCondLst>
                              <p:cond delay="0"/>
                            </p:stCondLst>
                            <p:childTnLst>
                              <p:par>
                                <p:cTn id="339" nodeType="clickEffect" fill="hold" presetClass="entr" presetID="1">
                                  <p:stCondLst>
                                    <p:cond delay="0"/>
                                  </p:stCondLst>
                                  <p:childTnLst>
                                    <p:set>
                                      <p:cBhvr>
                                        <p:cTn id="340" dur="1" fill="hold">
                                          <p:stCondLst>
                                            <p:cond delay="0"/>
                                          </p:stCondLst>
                                        </p:cTn>
                                        <p:tgtEl>
                                          <p:spTgt spid="631">
                                            <p:txEl>
                                              <p:pRg st="2" end="2"/>
                                            </p:txEl>
                                          </p:spTgt>
                                        </p:tgtEl>
                                        <p:attrNameLst>
                                          <p:attrName>style.visibility</p:attrName>
                                        </p:attrNameLst>
                                      </p:cBhvr>
                                      <p:to>
                                        <p:strVal val="visible"/>
                                      </p:to>
                                    </p:se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1">
                                  <p:stCondLst>
                                    <p:cond delay="0"/>
                                  </p:stCondLst>
                                  <p:childTnLst>
                                    <p:set>
                                      <p:cBhvr>
                                        <p:cTn id="344" dur="1" fill="hold">
                                          <p:stCondLst>
                                            <p:cond delay="0"/>
                                          </p:stCondLst>
                                        </p:cTn>
                                        <p:tgtEl>
                                          <p:spTgt spid="631">
                                            <p:txEl>
                                              <p:pRg st="4" end="4"/>
                                            </p:txEl>
                                          </p:spTgt>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631">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Notion of independence</a:t>
            </a:r>
            <a:endParaRPr b="0" lang="en-US" sz="4400" spc="-1" strike="noStrike">
              <a:solidFill>
                <a:srgbClr val="000000"/>
              </a:solidFill>
              <a:latin typeface="Calibri"/>
            </a:endParaRPr>
          </a:p>
        </p:txBody>
      </p:sp>
      <p:sp>
        <p:nvSpPr>
          <p:cNvPr id="63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Independence signifies that the terms in the document are considered independently from each other and no association between the terms is modelled.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349" dur="indefinite" restart="never" nodeType="tmRoot">
          <p:childTnLst>
            <p:seq>
              <p:cTn id="350" dur="indefinite" nodeType="mainSeq"/>
              <p:prevCondLst>
                <p:cond delay="0" evt="onPrev">
                  <p:tgtEl>
                    <p:sldTgt/>
                  </p:tgtEl>
                </p:cond>
              </p:prevCondLst>
              <p:nextCondLst>
                <p:cond delay="0" evt="onNext">
                  <p:tgtEl>
                    <p:sldTgt/>
                  </p:tgtEl>
                </p:cond>
              </p:nextCondLst>
            </p:seq>
          </p:childTnLst>
        </p:cTn>
      </p:par>
    </p:tnLst>
  </p:timing>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Go back to Equation 1</a:t>
            </a:r>
            <a:endParaRPr b="0" lang="en-US" sz="4400" spc="-1" strike="noStrike">
              <a:solidFill>
                <a:srgbClr val="000000"/>
              </a:solidFill>
              <a:latin typeface="Calibri"/>
            </a:endParaRPr>
          </a:p>
        </p:txBody>
      </p:sp>
      <p:sp>
        <p:nvSpPr>
          <p:cNvPr id="63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 = 1 | D = d, Q = q)                                             -------------Equation 1</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can write this as: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 | D, Q)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Also we have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 | D, Q) =  1 – P (|D, Q)</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351" dur="indefinite" restart="never" nodeType="tmRoot">
          <p:childTnLst>
            <p:seq>
              <p:cTn id="352" dur="indefinite" nodeType="mainSeq"/>
              <p:prevCondLst>
                <p:cond delay="0" evt="onPrev">
                  <p:tgtEl>
                    <p:sldTgt/>
                  </p:tgtEl>
                </p:cond>
              </p:prevCondLst>
              <p:nextCondLst>
                <p:cond delay="0" evt="onNext">
                  <p:tgtEl>
                    <p:sldTgt/>
                  </p:tgtEl>
                </p:cond>
              </p:nextCondLst>
            </p:seq>
          </p:childTnLst>
        </p:cTn>
      </p:par>
    </p:tnLst>
  </p:timing>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Applying Baye’s theorem</a:t>
            </a:r>
            <a:endParaRPr b="0" lang="en-US" sz="4400" spc="-1" strike="noStrike">
              <a:solidFill>
                <a:srgbClr val="000000"/>
              </a:solidFill>
              <a:latin typeface="Calibri"/>
            </a:endParaRPr>
          </a:p>
        </p:txBody>
      </p:sp>
      <p:sp>
        <p:nvSpPr>
          <p:cNvPr id="637"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Bayes theorem is:                        P(A|B) = P(B|A) *  P(A) / P(B)</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P(r| D, Q) = P(D, Q|r)* P(r)/ P(D,Q)</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And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P(| D, Q) = P(D, Q| ) * P()/ P(D,Q)</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353" dur="indefinite" restart="never" nodeType="tmRoot">
          <p:childTnLst>
            <p:seq>
              <p:cTn id="354" dur="indefinite" nodeType="mainSeq"/>
              <p:prevCondLst>
                <p:cond delay="0" evt="onPrev">
                  <p:tgtEl>
                    <p:sldTgt/>
                  </p:tgtEl>
                </p:cond>
              </p:prevCondLst>
              <p:nextCondLst>
                <p:cond delay="0" evt="onNext">
                  <p:tgtEl>
                    <p:sldTgt/>
                  </p:tgtEl>
                </p:cond>
              </p:nextCondLst>
            </p:seq>
          </p:childTnLst>
        </p:cTn>
      </p:par>
    </p:tnLst>
  </p:timing>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Taking log odds of equation 1</a:t>
            </a:r>
            <a:endParaRPr b="0" lang="en-US" sz="4400" spc="-1" strike="noStrike">
              <a:solidFill>
                <a:srgbClr val="000000"/>
              </a:solidFill>
              <a:latin typeface="Calibri"/>
            </a:endParaRPr>
          </a:p>
        </p:txBody>
      </p:sp>
      <p:sp>
        <p:nvSpPr>
          <p:cNvPr id="639" name="TextShape 2"/>
          <p:cNvSpPr txBox="1"/>
          <p:nvPr/>
        </p:nvSpPr>
        <p:spPr>
          <a:xfrm>
            <a:off x="838080" y="1825560"/>
            <a:ext cx="10515240" cy="4350960"/>
          </a:xfrm>
          <a:prstGeom prst="rect">
            <a:avLst/>
          </a:prstGeom>
          <a:blipFill rotWithShape="0">
            <a:blip r:embed="rId1"/>
            <a:stretch>
              <a:fillRect/>
            </a:stretch>
          </a:blipFill>
          <a:ln>
            <a:noFill/>
          </a:ln>
        </p:spPr>
        <p:txBody>
          <a:bodyPr/>
          <a:p>
            <a:pPr marL="228600" indent="-228240">
              <a:lnSpc>
                <a:spcPct val="90000"/>
              </a:lnSpc>
              <a:spcBef>
                <a:spcPts val="1001"/>
              </a:spcBef>
              <a:buClr>
                <a:srgbClr val="000000"/>
              </a:buClr>
              <a:buFont typeface="Arial"/>
              <a:buChar char="•"/>
            </a:pPr>
            <a:r>
              <a:rPr b="0" lang="en-US" sz="2800" spc="-1" strike="noStrike">
                <a:latin typeface="Calibri"/>
              </a:rPr>
              <a:t> </a:t>
            </a:r>
            <a:endParaRPr b="0" lang="en-US" sz="2800" spc="-1" strike="noStrike">
              <a:solidFill>
                <a:srgbClr val="000000"/>
              </a:solidFill>
              <a:latin typeface="Calibri"/>
            </a:endParaRPr>
          </a:p>
        </p:txBody>
      </p:sp>
    </p:spTree>
  </p:cSld>
  <p:timing>
    <p:tnLst>
      <p:par>
        <p:cTn id="355" dur="indefinite" restart="never" nodeType="tmRoot">
          <p:childTnLst>
            <p:seq>
              <p:cTn id="356" dur="indefinite" nodeType="mainSeq"/>
              <p:prevCondLst>
                <p:cond delay="0" evt="onPrev">
                  <p:tgtEl>
                    <p:sldTgt/>
                  </p:tgtEl>
                </p:cond>
              </p:prevCondLst>
              <p:nextCondLst>
                <p:cond delay="0" evt="onNext">
                  <p:tgtEl>
                    <p:sldTgt/>
                  </p:tgtEl>
                </p:cond>
              </p:nextCondLst>
            </p:seq>
          </p:childTnLst>
        </p:cTn>
      </p:par>
    </p:tnLst>
  </p:timing>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Applying Baye’s theorem equation 2 becomes</a:t>
            </a:r>
            <a:endParaRPr b="0" lang="en-US" sz="4400" spc="-1" strike="noStrike">
              <a:solidFill>
                <a:srgbClr val="000000"/>
              </a:solidFill>
              <a:latin typeface="Calibri"/>
            </a:endParaRPr>
          </a:p>
        </p:txBody>
      </p:sp>
      <p:sp>
        <p:nvSpPr>
          <p:cNvPr id="641" name="TextShape 2"/>
          <p:cNvSpPr txBox="1"/>
          <p:nvPr/>
        </p:nvSpPr>
        <p:spPr>
          <a:xfrm>
            <a:off x="838080" y="1825560"/>
            <a:ext cx="10515240" cy="4350960"/>
          </a:xfrm>
          <a:prstGeom prst="rect">
            <a:avLst/>
          </a:prstGeom>
          <a:blipFill rotWithShape="0">
            <a:blip r:embed="rId1"/>
            <a:stretch>
              <a:fillRect/>
            </a:stretch>
          </a:blipFill>
          <a:ln>
            <a:noFill/>
          </a:ln>
        </p:spPr>
        <p:txBody>
          <a:bodyPr/>
          <a:p>
            <a:pPr marL="228600" indent="-228240">
              <a:lnSpc>
                <a:spcPct val="90000"/>
              </a:lnSpc>
              <a:spcBef>
                <a:spcPts val="1001"/>
              </a:spcBef>
              <a:buClr>
                <a:srgbClr val="000000"/>
              </a:buClr>
              <a:buFont typeface="Arial"/>
              <a:buChar char="•"/>
            </a:pPr>
            <a:r>
              <a:rPr b="0" lang="en-US" sz="2800" spc="-1" strike="noStrike">
                <a:latin typeface="Calibri"/>
              </a:rPr>
              <a:t> </a:t>
            </a:r>
            <a:endParaRPr b="0" lang="en-US" sz="2800" spc="-1" strike="noStrike">
              <a:solidFill>
                <a:srgbClr val="000000"/>
              </a:solidFill>
              <a:latin typeface="Calibri"/>
            </a:endParaRPr>
          </a:p>
        </p:txBody>
      </p:sp>
    </p:spTree>
  </p:cSld>
  <p:timing>
    <p:tnLst>
      <p:par>
        <p:cTn id="357" dur="indefinite" restart="never" nodeType="tmRoot">
          <p:childTnLst>
            <p:seq>
              <p:cTn id="358" dur="indefinite" nodeType="mainSeq">
                <p:childTnLst>
                  <p:par>
                    <p:cTn id="359" fill="hold">
                      <p:stCondLst>
                        <p:cond delay="indefinite"/>
                      </p:stCondLst>
                      <p:childTnLst>
                        <p:par>
                          <p:cTn id="360" fill="hold">
                            <p:stCondLst>
                              <p:cond delay="0"/>
                            </p:stCondLst>
                            <p:childTnLst>
                              <p:par>
                                <p:cTn id="361" nodeType="clickEffect" fill="hold" presetClass="entr" presetID="1">
                                  <p:stCondLst>
                                    <p:cond delay="0"/>
                                  </p:stCondLst>
                                  <p:childTnLst>
                                    <p:set>
                                      <p:cBhvr>
                                        <p:cTn id="362" dur="1" fill="hold">
                                          <p:stCondLst>
                                            <p:cond delay="0"/>
                                          </p:stCondLst>
                                        </p:cTn>
                                        <p:tgtEl>
                                          <p:spTgt spid="641">
                                            <p:txEl>
                                              <p:pRg st="2" end="2"/>
                                            </p:txEl>
                                          </p:spTgt>
                                        </p:tgtEl>
                                        <p:attrNameLst>
                                          <p:attrName>style.visibility</p:attrName>
                                        </p:attrNameLst>
                                      </p:cBhvr>
                                      <p:to>
                                        <p:strVal val="visible"/>
                                      </p:to>
                                    </p:set>
                                  </p:childTnLst>
                                </p:cTn>
                              </p:par>
                            </p:childTnLst>
                          </p:cTn>
                        </p:par>
                      </p:childTnLst>
                    </p:cTn>
                  </p:par>
                  <p:par>
                    <p:cTn id="363" fill="hold">
                      <p:stCondLst>
                        <p:cond delay="indefinite"/>
                      </p:stCondLst>
                      <p:childTnLst>
                        <p:par>
                          <p:cTn id="364" fill="hold">
                            <p:stCondLst>
                              <p:cond delay="0"/>
                            </p:stCondLst>
                            <p:childTnLst>
                              <p:par>
                                <p:cTn id="365" nodeType="clickEffect" fill="hold" presetClass="entr" presetID="1">
                                  <p:stCondLst>
                                    <p:cond delay="0"/>
                                  </p:stCondLst>
                                  <p:childTnLst>
                                    <p:set>
                                      <p:cBhvr>
                                        <p:cTn id="366" dur="1" fill="hold">
                                          <p:stCondLst>
                                            <p:cond delay="0"/>
                                          </p:stCondLst>
                                        </p:cTn>
                                        <p:tgtEl>
                                          <p:spTgt spid="64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en-US" sz="4400" spc="-1" strike="noStrike">
                <a:solidFill>
                  <a:srgbClr val="000000"/>
                </a:solidFill>
                <a:latin typeface="Calibri Light"/>
              </a:rPr>
              <a:t>We may expand the joint probabilities in equation 3 into conditional probabilities by using the equality </a:t>
            </a:r>
            <a:endParaRPr b="0" lang="en-US" sz="4400" spc="-1" strike="noStrike">
              <a:solidFill>
                <a:srgbClr val="000000"/>
              </a:solidFill>
              <a:latin typeface="Calibri"/>
            </a:endParaRPr>
          </a:p>
        </p:txBody>
      </p:sp>
      <p:sp>
        <p:nvSpPr>
          <p:cNvPr id="64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P(D,Q|R) = P(D|Q,R). P(Q|R)</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log ((P(D,Q|r)*P(r))/ ((P(D,Q| )*P(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log ((P(D|Q , r)*P(Q|r)*P(r))/ ((P(D|Q,  ) P(Q|  )*P(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log ((P(D|Q , r)*P(r|Q)*P(Q))/ ((P(D|Q,  ) P(  |Q)*P(Q)))</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log ((P(D|Q , r)*P(r|Q))/ ((P(D|Q,  ) P(  |Q)))</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=log ((P(D|Q , r)/ (P(D|Q,  )) + log (P(r|Q)/ P(  |Q))</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log ((P(D|Q , r)/ (P(D|Q,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1200" spc="-1" strike="noStrike">
                <a:solidFill>
                  <a:srgbClr val="000000"/>
                </a:solidFill>
                <a:latin typeface="Calibri"/>
              </a:rPr>
              <a:t>This term is independent of D.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Hence can be safely ignored for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	</a:t>
            </a:r>
            <a:r>
              <a:rPr b="0" lang="en-US" sz="1200" spc="-1" strike="noStrike">
                <a:solidFill>
                  <a:srgbClr val="000000"/>
                </a:solidFill>
                <a:latin typeface="Calibri"/>
              </a:rPr>
              <a:t>ranking purposes</a:t>
            </a:r>
            <a:endParaRPr b="0" lang="en-US" sz="1200" spc="-1" strike="noStrike">
              <a:solidFill>
                <a:srgbClr val="000000"/>
              </a:solidFill>
              <a:latin typeface="Calibri"/>
            </a:endParaRPr>
          </a:p>
          <a:p>
            <a:pPr>
              <a:lnSpc>
                <a:spcPct val="90000"/>
              </a:lnSpc>
              <a:spcBef>
                <a:spcPts val="1001"/>
              </a:spcBef>
            </a:pPr>
            <a:endParaRPr b="0" lang="en-US" sz="1200" spc="-1" strike="noStrike">
              <a:solidFill>
                <a:srgbClr val="000000"/>
              </a:solidFill>
              <a:latin typeface="Calibri"/>
            </a:endParaRPr>
          </a:p>
          <a:p>
            <a:pPr>
              <a:lnSpc>
                <a:spcPct val="90000"/>
              </a:lnSpc>
              <a:spcBef>
                <a:spcPts val="1001"/>
              </a:spcBef>
            </a:pPr>
            <a:endParaRPr b="0" lang="en-US" sz="1200" spc="-1" strike="noStrike">
              <a:solidFill>
                <a:srgbClr val="000000"/>
              </a:solidFill>
              <a:latin typeface="Calibri"/>
            </a:endParaRPr>
          </a:p>
        </p:txBody>
      </p:sp>
      <p:sp>
        <p:nvSpPr>
          <p:cNvPr id="644" name="CustomShape 3"/>
          <p:cNvSpPr/>
          <p:nvPr/>
        </p:nvSpPr>
        <p:spPr>
          <a:xfrm>
            <a:off x="5548680" y="4426560"/>
            <a:ext cx="3202920" cy="842040"/>
          </a:xfrm>
          <a:prstGeom prst="ellipse">
            <a:avLst/>
          </a:prstGeom>
          <a:noFill/>
          <a:ln/>
        </p:spPr>
        <p:style>
          <a:lnRef idx="2">
            <a:schemeClr val="accent1">
              <a:shade val="50000"/>
            </a:schemeClr>
          </a:lnRef>
          <a:fillRef idx="1">
            <a:schemeClr val="accent1"/>
          </a:fillRef>
          <a:effectRef idx="0">
            <a:schemeClr val="accent1"/>
          </a:effectRef>
          <a:fontRef idx="minor"/>
        </p:style>
      </p:sp>
      <p:sp>
        <p:nvSpPr>
          <p:cNvPr id="645" name="CustomShape 4"/>
          <p:cNvSpPr/>
          <p:nvPr/>
        </p:nvSpPr>
        <p:spPr>
          <a:xfrm>
            <a:off x="8641080" y="4984920"/>
            <a:ext cx="440280" cy="28368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Tree>
  </p:cSld>
  <p:timing>
    <p:tnLst>
      <p:par>
        <p:cTn id="367" dur="indefinite" restart="never" nodeType="tmRoot">
          <p:childTnLst>
            <p:seq>
              <p:cTn id="368"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Merging – suppose 10 blocks</a:t>
            </a:r>
            <a:endParaRPr b="0" lang="en-US" sz="4400" spc="-1" strike="noStrike">
              <a:solidFill>
                <a:srgbClr val="000000"/>
              </a:solidFill>
              <a:latin typeface="Calibri"/>
            </a:endParaRPr>
          </a:p>
        </p:txBody>
      </p:sp>
      <p:sp>
        <p:nvSpPr>
          <p:cNvPr id="15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Open all the block files simultaneously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Maintain small read buffers for the 10 blocks which we are reading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small write buffer for the final merged index which we are writing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each iteration, the smallest term id is selected which has not been processed yet using a priority queue or similar data structure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All posting lists for this term id are read and merged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Merged list is written back to the disk</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Each buffer is filled from its file when necessary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55" name="TextShape 3"/>
          <p:cNvSpPr txBox="1"/>
          <p:nvPr/>
        </p:nvSpPr>
        <p:spPr>
          <a:xfrm>
            <a:off x="838080" y="6356520"/>
            <a:ext cx="2742840" cy="364680"/>
          </a:xfrm>
          <a:prstGeom prst="rect">
            <a:avLst/>
          </a:prstGeom>
          <a:noFill/>
          <a:ln>
            <a:noFill/>
          </a:ln>
        </p:spPr>
        <p:txBody>
          <a:bodyPr anchor="ctr"/>
          <a:p>
            <a:pPr>
              <a:lnSpc>
                <a:spcPct val="100000"/>
              </a:lnSpc>
            </a:pPr>
            <a:fld id="{511D6673-4B79-487A-8CBE-317C92682C97}" type="datetime1">
              <a:rPr b="0" lang="en-IN" sz="1200" spc="-1" strike="noStrike">
                <a:solidFill>
                  <a:srgbClr val="8b8b8b"/>
                </a:solidFill>
                <a:latin typeface="Calibri"/>
              </a:rPr>
              <a:t>09/10/2019</a:t>
            </a:fld>
            <a:endParaRPr b="0" lang="en-IN" sz="1200" spc="-1" strike="noStrike">
              <a:latin typeface="Times New Roman"/>
            </a:endParaRPr>
          </a:p>
        </p:txBody>
      </p:sp>
      <p:sp>
        <p:nvSpPr>
          <p:cNvPr id="156"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57" name="TextShape 5"/>
          <p:cNvSpPr txBox="1"/>
          <p:nvPr/>
        </p:nvSpPr>
        <p:spPr>
          <a:xfrm>
            <a:off x="8610480" y="6356520"/>
            <a:ext cx="2742840" cy="364680"/>
          </a:xfrm>
          <a:prstGeom prst="rect">
            <a:avLst/>
          </a:prstGeom>
          <a:noFill/>
          <a:ln>
            <a:noFill/>
          </a:ln>
        </p:spPr>
        <p:txBody>
          <a:bodyPr anchor="ctr"/>
          <a:p>
            <a:pPr algn="r">
              <a:lnSpc>
                <a:spcPct val="100000"/>
              </a:lnSpc>
            </a:pPr>
            <a:fld id="{73FB3016-94C1-4104-8782-83C7FD95331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So we get to the ranking formula</a:t>
            </a:r>
            <a:endParaRPr b="0" lang="en-US" sz="4400" spc="-1" strike="noStrike">
              <a:solidFill>
                <a:srgbClr val="000000"/>
              </a:solidFill>
              <a:latin typeface="Calibri"/>
            </a:endParaRPr>
          </a:p>
        </p:txBody>
      </p:sp>
      <p:sp>
        <p:nvSpPr>
          <p:cNvPr id="647"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log ((P(D|Q , r)/ (P(D|Q,  ))</a:t>
            </a:r>
            <a:r>
              <a:rPr b="0" lang="en-US" sz="2800" spc="-1" strike="noStrike">
                <a:solidFill>
                  <a:srgbClr val="000000"/>
                </a:solidFill>
                <a:latin typeface="Calibri"/>
              </a:rPr>
              <a:t>	</a:t>
            </a:r>
            <a:r>
              <a:rPr b="0" lang="en-US" sz="2800" spc="-1" strike="noStrike">
                <a:solidFill>
                  <a:srgbClr val="000000"/>
                </a:solidFill>
                <a:latin typeface="Calibri"/>
              </a:rPr>
              <a:t>--------------Equation 4</a:t>
            </a:r>
            <a:endParaRPr b="0" lang="en-US" sz="2800" spc="-1" strike="noStrike">
              <a:solidFill>
                <a:srgbClr val="000000"/>
              </a:solidFill>
              <a:latin typeface="Calibri"/>
            </a:endParaRPr>
          </a:p>
        </p:txBody>
      </p:sp>
      <p:sp>
        <p:nvSpPr>
          <p:cNvPr id="648" name="TextShape 3"/>
          <p:cNvSpPr txBox="1"/>
          <p:nvPr/>
        </p:nvSpPr>
        <p:spPr>
          <a:xfrm>
            <a:off x="838080" y="1321560"/>
            <a:ext cx="10515240" cy="4350960"/>
          </a:xfrm>
          <a:prstGeom prst="rect">
            <a:avLst/>
          </a:prstGeom>
          <a:blipFill rotWithShape="0">
            <a:blip r:embed="rId1"/>
            <a:stretch>
              <a:fillRect/>
            </a:stretch>
          </a:blipFill>
          <a:ln>
            <a:noFill/>
          </a:ln>
        </p:spPr>
        <p:txBody>
          <a:bodyPr/>
          <a:p>
            <a:pPr marL="228600" indent="-228240">
              <a:lnSpc>
                <a:spcPct val="90000"/>
              </a:lnSpc>
              <a:spcBef>
                <a:spcPts val="1001"/>
              </a:spcBef>
              <a:buClr>
                <a:srgbClr val="000000"/>
              </a:buClr>
              <a:buFont typeface="Arial"/>
              <a:buChar char="•"/>
            </a:pPr>
            <a:r>
              <a:rPr b="0" lang="en-US" sz="2800" spc="-1" strike="noStrike">
                <a:latin typeface="Calibri"/>
              </a:rPr>
              <a:t> </a:t>
            </a:r>
            <a:endParaRPr b="0" lang="en-US" sz="2800" spc="-1" strike="noStrike">
              <a:solidFill>
                <a:srgbClr val="000000"/>
              </a:solidFill>
              <a:latin typeface="Calibri"/>
            </a:endParaRPr>
          </a:p>
        </p:txBody>
      </p:sp>
    </p:spTree>
  </p:cSld>
  <p:timing>
    <p:tnLst>
      <p:par>
        <p:cTn id="369" dur="indefinite" restart="never" nodeType="tmRoot">
          <p:childTnLst>
            <p:seq>
              <p:cTn id="370" dur="indefinite" nodeType="mainSeq"/>
              <p:prevCondLst>
                <p:cond delay="0" evt="onPrev">
                  <p:tgtEl>
                    <p:sldTgt/>
                  </p:tgtEl>
                </p:cond>
              </p:prevCondLst>
              <p:nextCondLst>
                <p:cond delay="0" evt="onNext">
                  <p:tgtEl>
                    <p:sldTgt/>
                  </p:tgtEl>
                </p:cond>
              </p:nextCondLst>
            </p:seq>
          </p:childTnLst>
        </p:cTn>
      </p:par>
    </p:tnLst>
  </p:timing>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The Binary Independence Model – 1</a:t>
            </a:r>
            <a:r>
              <a:rPr b="0" lang="en-US" sz="4400" spc="-1" strike="noStrike" baseline="30000">
                <a:solidFill>
                  <a:srgbClr val="000000"/>
                </a:solidFill>
                <a:latin typeface="Calibri Light"/>
              </a:rPr>
              <a:t>st</a:t>
            </a:r>
            <a:r>
              <a:rPr b="0" lang="en-US" sz="4400" spc="-1" strike="noStrike">
                <a:solidFill>
                  <a:srgbClr val="000000"/>
                </a:solidFill>
                <a:latin typeface="Calibri Light"/>
              </a:rPr>
              <a:t> assumption</a:t>
            </a:r>
            <a:endParaRPr b="0" lang="en-US" sz="4400" spc="-1" strike="noStrike">
              <a:solidFill>
                <a:srgbClr val="000000"/>
              </a:solidFill>
              <a:latin typeface="Calibri"/>
            </a:endParaRPr>
          </a:p>
        </p:txBody>
      </p:sp>
      <p:sp>
        <p:nvSpPr>
          <p:cNvPr id="650"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relevance terms are statistically independent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a positive relevance judgement, the presence or absence of one term does not depend on the presence or absence of any other terms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a negative relevance judgement, the presence or absence of one term does not depend on the presence or absence of any other terms</a:t>
            </a:r>
            <a:endParaRPr b="0" lang="en-US" sz="2800" spc="-1" strike="noStrike">
              <a:solidFill>
                <a:srgbClr val="000000"/>
              </a:solidFill>
              <a:latin typeface="Calibri"/>
            </a:endParaRPr>
          </a:p>
          <a:p>
            <a:endParaRPr b="0" lang="en-US" sz="2800" spc="-1" strike="noStrike">
              <a:solidFill>
                <a:srgbClr val="000000"/>
              </a:solidFill>
              <a:latin typeface="Calibri"/>
            </a:endParaRPr>
          </a:p>
          <a:p>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With this assumption, we rewrite the probabilities of equation 4 as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Tree>
  </p:cSld>
  <p:timing>
    <p:tnLst>
      <p:par>
        <p:cTn id="371" dur="indefinite" restart="never" nodeType="tmRoot">
          <p:childTnLst>
            <p:seq>
              <p:cTn id="372" dur="indefinite" nodeType="mainSeq">
                <p:childTnLst>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650">
                                            <p:txEl>
                                              <p:pRg st="1" end="1"/>
                                            </p:txEl>
                                          </p:spTgt>
                                        </p:tgtEl>
                                        <p:attrNameLst>
                                          <p:attrName>style.visibility</p:attrName>
                                        </p:attrNameLst>
                                      </p:cBhvr>
                                      <p:to>
                                        <p:strVal val="visible"/>
                                      </p:to>
                                    </p:set>
                                  </p:childTnLst>
                                </p:cTn>
                              </p:par>
                            </p:childTnLst>
                          </p:cTn>
                        </p:par>
                      </p:childTnLst>
                    </p:cTn>
                  </p:par>
                  <p:par>
                    <p:cTn id="377" fill="hold">
                      <p:stCondLst>
                        <p:cond delay="indefinite"/>
                      </p:stCondLst>
                      <p:childTnLst>
                        <p:par>
                          <p:cTn id="378" fill="hold">
                            <p:stCondLst>
                              <p:cond delay="0"/>
                            </p:stCondLst>
                            <p:childTnLst>
                              <p:par>
                                <p:cTn id="379" nodeType="clickEffect" fill="hold" presetClass="entr" presetID="1">
                                  <p:stCondLst>
                                    <p:cond delay="0"/>
                                  </p:stCondLst>
                                  <p:childTnLst>
                                    <p:set>
                                      <p:cBhvr>
                                        <p:cTn id="380" dur="1" fill="hold">
                                          <p:stCondLst>
                                            <p:cond delay="0"/>
                                          </p:stCondLst>
                                        </p:cTn>
                                        <p:tgtEl>
                                          <p:spTgt spid="650">
                                            <p:txEl>
                                              <p:pRg st="2" end="2"/>
                                            </p:txEl>
                                          </p:spTgt>
                                        </p:tgtEl>
                                        <p:attrNameLst>
                                          <p:attrName>style.visibility</p:attrName>
                                        </p:attrNameLst>
                                      </p:cBhvr>
                                      <p:to>
                                        <p:strVal val="visible"/>
                                      </p:to>
                                    </p:set>
                                  </p:childTnLst>
                                </p:cTn>
                              </p:par>
                            </p:childTnLst>
                          </p:cTn>
                        </p:par>
                      </p:childTnLst>
                    </p:cTn>
                  </p:par>
                  <p:par>
                    <p:cTn id="381" fill="hold">
                      <p:stCondLst>
                        <p:cond delay="indefinite"/>
                      </p:stCondLst>
                      <p:childTnLst>
                        <p:par>
                          <p:cTn id="382" fill="hold">
                            <p:stCondLst>
                              <p:cond delay="0"/>
                            </p:stCondLst>
                            <p:childTnLst>
                              <p:par>
                                <p:cTn id="383" nodeType="clickEffect" fill="hold" presetClass="entr" presetID="1">
                                  <p:stCondLst>
                                    <p:cond delay="0"/>
                                  </p:stCondLst>
                                  <p:childTnLst>
                                    <p:set>
                                      <p:cBhvr>
                                        <p:cTn id="384" dur="1" fill="hold">
                                          <p:stCondLst>
                                            <p:cond delay="0"/>
                                          </p:stCondLst>
                                        </p:cTn>
                                        <p:tgtEl>
                                          <p:spTgt spid="650">
                                            <p:txEl>
                                              <p:pRg st="3" end="3"/>
                                            </p:txEl>
                                          </p:spTgt>
                                        </p:tgtEl>
                                        <p:attrNameLst>
                                          <p:attrName>style.visibility</p:attrName>
                                        </p:attrNameLst>
                                      </p:cBhvr>
                                      <p:to>
                                        <p:strVal val="visible"/>
                                      </p:to>
                                    </p:set>
                                  </p:childTnLst>
                                </p:cTn>
                              </p:par>
                            </p:childTnLst>
                          </p:cTn>
                        </p:par>
                      </p:childTnLst>
                    </p:cTn>
                  </p:par>
                  <p:par>
                    <p:cTn id="385" fill="hold">
                      <p:stCondLst>
                        <p:cond delay="indefinite"/>
                      </p:stCondLst>
                      <p:childTnLst>
                        <p:par>
                          <p:cTn id="386" fill="hold">
                            <p:stCondLst>
                              <p:cond delay="0"/>
                            </p:stCondLst>
                            <p:childTnLst>
                              <p:par>
                                <p:cTn id="387" nodeType="clickEffect" fill="hold" presetClass="entr" presetID="1">
                                  <p:stCondLst>
                                    <p:cond delay="0"/>
                                  </p:stCondLst>
                                  <p:childTnLst>
                                    <p:set>
                                      <p:cBhvr>
                                        <p:cTn id="388" dur="1" fill="hold">
                                          <p:stCondLst>
                                            <p:cond delay="0"/>
                                          </p:stCondLst>
                                        </p:cTn>
                                        <p:tgtEl>
                                          <p:spTgt spid="650">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pic>
        <p:nvPicPr>
          <p:cNvPr id="652" name="Content Placeholder 3" descr=""/>
          <p:cNvPicPr/>
          <p:nvPr/>
        </p:nvPicPr>
        <p:blipFill>
          <a:blip r:embed="rId1"/>
          <a:stretch/>
        </p:blipFill>
        <p:spPr>
          <a:xfrm>
            <a:off x="3276720" y="2896560"/>
            <a:ext cx="5638320" cy="2209320"/>
          </a:xfrm>
          <a:prstGeom prst="rect">
            <a:avLst/>
          </a:prstGeom>
          <a:ln>
            <a:noFill/>
          </a:ln>
        </p:spPr>
      </p:pic>
    </p:spTree>
  </p:cSld>
  <p:timing>
    <p:tnLst>
      <p:par>
        <p:cTn id="389" dur="indefinite" restart="never" nodeType="tmRoot">
          <p:childTnLst>
            <p:seq>
              <p:cTn id="390" dur="indefinite" nodeType="mainSeq"/>
              <p:prevCondLst>
                <p:cond delay="0" evt="onPrev">
                  <p:tgtEl>
                    <p:sldTgt/>
                  </p:tgtEl>
                </p:cond>
              </p:prevCondLst>
              <p:nextCondLst>
                <p:cond delay="0" evt="onNext">
                  <p:tgtEl>
                    <p:sldTgt/>
                  </p:tgtEl>
                </p:cond>
              </p:nextCondLst>
            </p:seq>
          </p:childTnLst>
        </p:cTn>
      </p:par>
    </p:tnLst>
  </p:timing>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So equation 4 becomes : </a:t>
            </a:r>
            <a:endParaRPr b="0" lang="en-US" sz="4400" spc="-1" strike="noStrike">
              <a:solidFill>
                <a:srgbClr val="000000"/>
              </a:solidFill>
              <a:latin typeface="Calibri"/>
            </a:endParaRPr>
          </a:p>
        </p:txBody>
      </p:sp>
      <p:pic>
        <p:nvPicPr>
          <p:cNvPr id="654" name="Content Placeholder 3" descr=""/>
          <p:cNvPicPr/>
          <p:nvPr/>
        </p:nvPicPr>
        <p:blipFill>
          <a:blip r:embed="rId1"/>
          <a:stretch/>
        </p:blipFill>
        <p:spPr>
          <a:xfrm>
            <a:off x="3152880" y="3448800"/>
            <a:ext cx="5886000" cy="1104480"/>
          </a:xfrm>
          <a:prstGeom prst="rect">
            <a:avLst/>
          </a:prstGeom>
          <a:ln>
            <a:noFill/>
          </a:ln>
        </p:spPr>
      </p:pic>
      <p:sp>
        <p:nvSpPr>
          <p:cNvPr id="655" name="CustomShape 2"/>
          <p:cNvSpPr/>
          <p:nvPr/>
        </p:nvSpPr>
        <p:spPr>
          <a:xfrm>
            <a:off x="9803520" y="3840480"/>
            <a:ext cx="1595520" cy="6382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-----Equation 5</a:t>
            </a:r>
            <a:endParaRPr b="0" lang="en-IN" sz="1800" spc="-1" strike="noStrike">
              <a:latin typeface="Arial"/>
            </a:endParaRPr>
          </a:p>
        </p:txBody>
      </p:sp>
    </p:spTree>
  </p:cSld>
  <p:timing>
    <p:tnLst>
      <p:par>
        <p:cTn id="391" dur="indefinite" restart="never" nodeType="tmRoot">
          <p:childTnLst>
            <p:seq>
              <p:cTn id="392" dur="indefinite" nodeType="mainSeq"/>
              <p:prevCondLst>
                <p:cond delay="0" evt="onPrev">
                  <p:tgtEl>
                    <p:sldTgt/>
                  </p:tgtEl>
                </p:cond>
              </p:prevCondLst>
              <p:nextCondLst>
                <p:cond delay="0" evt="onNext">
                  <p:tgtEl>
                    <p:sldTgt/>
                  </p:tgtEl>
                </p:cond>
              </p:nextCondLst>
            </p:seq>
          </p:childTnLst>
        </p:cTn>
      </p:par>
    </p:tnLst>
  </p:timing>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BIM-We make the second strong assumption</a:t>
            </a:r>
            <a:br/>
            <a:endParaRPr b="0" lang="en-US" sz="4400" spc="-1" strike="noStrike">
              <a:solidFill>
                <a:srgbClr val="000000"/>
              </a:solidFill>
              <a:latin typeface="Calibri"/>
            </a:endParaRPr>
          </a:p>
        </p:txBody>
      </p:sp>
      <p:sp>
        <p:nvSpPr>
          <p:cNvPr id="657"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presence of a term in a document depends on relevance only when the term is present in the query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a result of this 2</a:t>
            </a:r>
            <a:r>
              <a:rPr b="0" lang="en-US" sz="2800" spc="-1" strike="noStrike" baseline="30000">
                <a:solidFill>
                  <a:srgbClr val="000000"/>
                </a:solidFill>
                <a:latin typeface="Calibri"/>
              </a:rPr>
              <a:t>nd</a:t>
            </a:r>
            <a:r>
              <a:rPr b="0" lang="en-US" sz="2800" spc="-1" strike="noStrike">
                <a:solidFill>
                  <a:srgbClr val="000000"/>
                </a:solidFill>
                <a:latin typeface="Calibri"/>
              </a:rPr>
              <a:t> assumption, if qi = 0, then</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658" name="Picture 3" descr=""/>
          <p:cNvPicPr/>
          <p:nvPr/>
        </p:nvPicPr>
        <p:blipFill>
          <a:blip r:embed="rId1"/>
          <a:stretch/>
        </p:blipFill>
        <p:spPr>
          <a:xfrm>
            <a:off x="3664080" y="5130720"/>
            <a:ext cx="4276440" cy="1180800"/>
          </a:xfrm>
          <a:prstGeom prst="rect">
            <a:avLst/>
          </a:prstGeom>
          <a:ln>
            <a:noFill/>
          </a:ln>
        </p:spPr>
      </p:pic>
    </p:spTree>
  </p:cSld>
  <p:timing>
    <p:tnLst>
      <p:par>
        <p:cTn id="393" dur="indefinite" restart="never" nodeType="tmRoot">
          <p:childTnLst>
            <p:seq>
              <p:cTn id="394" dur="indefinite" nodeType="mainSeq"/>
              <p:prevCondLst>
                <p:cond delay="0" evt="onPrev">
                  <p:tgtEl>
                    <p:sldTgt/>
                  </p:tgtEl>
                </p:cond>
              </p:prevCondLst>
              <p:nextCondLst>
                <p:cond delay="0" evt="onNext">
                  <p:tgtEl>
                    <p:sldTgt/>
                  </p:tgtEl>
                </p:cond>
              </p:nextCondLst>
            </p:seq>
          </p:childTnLst>
        </p:cTn>
      </p:par>
    </p:tnLst>
  </p:timing>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660"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661" name="Picture 3" descr=""/>
          <p:cNvPicPr/>
          <p:nvPr/>
        </p:nvPicPr>
        <p:blipFill>
          <a:blip r:embed="rId1"/>
          <a:stretch/>
        </p:blipFill>
        <p:spPr>
          <a:xfrm>
            <a:off x="3938760" y="2828880"/>
            <a:ext cx="4314600" cy="1199880"/>
          </a:xfrm>
          <a:prstGeom prst="rect">
            <a:avLst/>
          </a:prstGeom>
          <a:ln>
            <a:noFill/>
          </a:ln>
        </p:spPr>
      </p:pic>
    </p:spTree>
  </p:cSld>
  <p:timing>
    <p:tnLst>
      <p:par>
        <p:cTn id="395" dur="indefinite" restart="never" nodeType="tmRoot">
          <p:childTnLst>
            <p:seq>
              <p:cTn id="396" dur="indefinite" nodeType="mainSeq"/>
              <p:prevCondLst>
                <p:cond delay="0" evt="onPrev">
                  <p:tgtEl>
                    <p:sldTgt/>
                  </p:tgtEl>
                </p:cond>
              </p:prevCondLst>
              <p:nextCondLst>
                <p:cond delay="0" evt="onNext">
                  <p:tgtEl>
                    <p:sldTgt/>
                  </p:tgtEl>
                </p:cond>
              </p:nextCondLst>
            </p:seq>
          </p:childTnLst>
        </p:cTn>
      </p:par>
    </p:tnLst>
  </p:timing>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66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effect of this assumption is to change the summation in Equation 5 from a summation over all terms in the vocabulary to a summation over all terms in the query. Because conditioning on the query is now redundant, we can drop it and our ranking formula then becomes</a:t>
            </a:r>
            <a:endParaRPr b="0" lang="en-US" sz="2800" spc="-1" strike="noStrike">
              <a:solidFill>
                <a:srgbClr val="000000"/>
              </a:solidFill>
              <a:latin typeface="Calibri"/>
            </a:endParaRPr>
          </a:p>
        </p:txBody>
      </p:sp>
      <p:pic>
        <p:nvPicPr>
          <p:cNvPr id="664" name="Picture 3" descr=""/>
          <p:cNvPicPr/>
          <p:nvPr/>
        </p:nvPicPr>
        <p:blipFill>
          <a:blip r:embed="rId1"/>
          <a:stretch/>
        </p:blipFill>
        <p:spPr>
          <a:xfrm>
            <a:off x="3931560" y="3895920"/>
            <a:ext cx="3676320" cy="1434960"/>
          </a:xfrm>
          <a:prstGeom prst="rect">
            <a:avLst/>
          </a:prstGeom>
          <a:ln>
            <a:noFill/>
          </a:ln>
        </p:spPr>
      </p:pic>
      <p:sp>
        <p:nvSpPr>
          <p:cNvPr id="665" name="CustomShape 3"/>
          <p:cNvSpPr/>
          <p:nvPr/>
        </p:nvSpPr>
        <p:spPr>
          <a:xfrm>
            <a:off x="8966520" y="4189680"/>
            <a:ext cx="300888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 Equation 6</a:t>
            </a:r>
            <a:endParaRPr b="0" lang="en-IN" sz="1800" spc="-1" strike="noStrike">
              <a:latin typeface="Arial"/>
            </a:endParaRPr>
          </a:p>
        </p:txBody>
      </p:sp>
    </p:spTree>
  </p:cSld>
  <p:timing>
    <p:tnLst>
      <p:par>
        <p:cTn id="397" dur="indefinite" restart="never" nodeType="tmRoot">
          <p:childTnLst>
            <p:seq>
              <p:cTn id="398" dur="indefinite" nodeType="mainSeq"/>
              <p:prevCondLst>
                <p:cond delay="0" evt="onPrev">
                  <p:tgtEl>
                    <p:sldTgt/>
                  </p:tgtEl>
                </p:cond>
              </p:prevCondLst>
              <p:nextCondLst>
                <p:cond delay="0" evt="onNext">
                  <p:tgtEl>
                    <p:sldTgt/>
                  </p:tgtEl>
                </p:cond>
              </p:nextCondLst>
            </p:seq>
          </p:childTnLst>
        </p:cTn>
      </p:par>
    </p:tnLst>
  </p:timing>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667"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now subtract from Equation 6 its own value when no query terms appear in the document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We can subtract this constant as it has no impact on ranking</a:t>
            </a:r>
            <a:endParaRPr b="0" lang="en-US" sz="2800" spc="-1" strike="noStrike">
              <a:solidFill>
                <a:srgbClr val="000000"/>
              </a:solidFill>
              <a:latin typeface="Calibri"/>
            </a:endParaRPr>
          </a:p>
        </p:txBody>
      </p:sp>
      <p:pic>
        <p:nvPicPr>
          <p:cNvPr id="668" name="Picture 3" descr=""/>
          <p:cNvPicPr/>
          <p:nvPr/>
        </p:nvPicPr>
        <p:blipFill>
          <a:blip r:embed="rId1"/>
          <a:stretch/>
        </p:blipFill>
        <p:spPr>
          <a:xfrm>
            <a:off x="2595240" y="2837520"/>
            <a:ext cx="6886080" cy="1163520"/>
          </a:xfrm>
          <a:prstGeom prst="rect">
            <a:avLst/>
          </a:prstGeom>
          <a:ln>
            <a:noFill/>
          </a:ln>
        </p:spPr>
      </p:pic>
      <p:sp>
        <p:nvSpPr>
          <p:cNvPr id="669" name="CustomShape 3"/>
          <p:cNvSpPr/>
          <p:nvPr/>
        </p:nvSpPr>
        <p:spPr>
          <a:xfrm>
            <a:off x="6217920" y="2837520"/>
            <a:ext cx="3112920" cy="1366920"/>
          </a:xfrm>
          <a:prstGeom prst="ellipse">
            <a:avLst/>
          </a:prstGeom>
          <a:noFill/>
          <a:ln/>
        </p:spPr>
        <p:style>
          <a:lnRef idx="2">
            <a:schemeClr val="accent1">
              <a:shade val="50000"/>
            </a:schemeClr>
          </a:lnRef>
          <a:fillRef idx="1">
            <a:schemeClr val="accent1"/>
          </a:fillRef>
          <a:effectRef idx="0">
            <a:schemeClr val="accent1"/>
          </a:effectRef>
          <a:fontRef idx="minor"/>
        </p:style>
      </p:sp>
      <p:sp>
        <p:nvSpPr>
          <p:cNvPr id="670" name="CustomShape 4"/>
          <p:cNvSpPr/>
          <p:nvPr/>
        </p:nvSpPr>
        <p:spPr>
          <a:xfrm>
            <a:off x="8875080" y="4004640"/>
            <a:ext cx="524880" cy="38700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
        <p:nvSpPr>
          <p:cNvPr id="671" name="CustomShape 5"/>
          <p:cNvSpPr/>
          <p:nvPr/>
        </p:nvSpPr>
        <p:spPr>
          <a:xfrm>
            <a:off x="9365760" y="4208040"/>
            <a:ext cx="1953000" cy="146124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When all query terms are absent, this term is a constant</a:t>
            </a:r>
            <a:endParaRPr b="0" lang="en-IN" sz="1800" spc="-1" strike="noStrike">
              <a:latin typeface="Arial"/>
            </a:endParaRPr>
          </a:p>
        </p:txBody>
      </p:sp>
    </p:spTree>
  </p:cSld>
  <p:timing>
    <p:tnLst>
      <p:par>
        <p:cTn id="399" dur="indefinite" restart="never" nodeType="tmRoot">
          <p:childTnLst>
            <p:seq>
              <p:cTn id="400" dur="indefinite" nodeType="mainSeq"/>
              <p:prevCondLst>
                <p:cond delay="0" evt="onPrev">
                  <p:tgtEl>
                    <p:sldTgt/>
                  </p:tgtEl>
                </p:cond>
              </p:prevCondLst>
              <p:nextCondLst>
                <p:cond delay="0" evt="onNext">
                  <p:tgtEl>
                    <p:sldTgt/>
                  </p:tgtEl>
                </p:cond>
              </p:nextCondLst>
            </p:seq>
          </p:childTnLst>
        </p:cTn>
      </p:par>
    </p:tnLst>
  </p:timing>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67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Rearranging the terms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pic>
        <p:nvPicPr>
          <p:cNvPr id="674" name="Picture 3" descr=""/>
          <p:cNvPicPr/>
          <p:nvPr/>
        </p:nvPicPr>
        <p:blipFill>
          <a:blip r:embed="rId1"/>
          <a:stretch/>
        </p:blipFill>
        <p:spPr>
          <a:xfrm>
            <a:off x="0" y="2736360"/>
            <a:ext cx="12191760" cy="1384560"/>
          </a:xfrm>
          <a:prstGeom prst="rect">
            <a:avLst/>
          </a:prstGeom>
          <a:ln>
            <a:noFill/>
          </a:ln>
        </p:spPr>
      </p:pic>
      <p:sp>
        <p:nvSpPr>
          <p:cNvPr id="675" name="CustomShape 3"/>
          <p:cNvSpPr/>
          <p:nvPr/>
        </p:nvSpPr>
        <p:spPr>
          <a:xfrm>
            <a:off x="6199920" y="2466000"/>
            <a:ext cx="5922360" cy="2098440"/>
          </a:xfrm>
          <a:prstGeom prst="ellipse">
            <a:avLst/>
          </a:prstGeom>
          <a:noFill/>
          <a:ln/>
        </p:spPr>
        <p:style>
          <a:lnRef idx="2">
            <a:schemeClr val="accent1">
              <a:shade val="50000"/>
            </a:schemeClr>
          </a:lnRef>
          <a:fillRef idx="1">
            <a:schemeClr val="accent1"/>
          </a:fillRef>
          <a:effectRef idx="0">
            <a:schemeClr val="accent1"/>
          </a:effectRef>
          <a:fontRef idx="minor"/>
        </p:style>
      </p:sp>
      <p:sp>
        <p:nvSpPr>
          <p:cNvPr id="676" name="CustomShape 4"/>
          <p:cNvSpPr/>
          <p:nvPr/>
        </p:nvSpPr>
        <p:spPr>
          <a:xfrm>
            <a:off x="9317160" y="5008320"/>
            <a:ext cx="2514240" cy="36468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alibri"/>
              </a:rPr>
              <a:t>This term is 0</a:t>
            </a:r>
            <a:endParaRPr b="0" lang="en-IN" sz="1800" spc="-1" strike="noStrike">
              <a:latin typeface="Arial"/>
            </a:endParaRPr>
          </a:p>
        </p:txBody>
      </p:sp>
      <p:sp>
        <p:nvSpPr>
          <p:cNvPr id="677" name="CustomShape 5"/>
          <p:cNvSpPr/>
          <p:nvPr/>
        </p:nvSpPr>
        <p:spPr>
          <a:xfrm>
            <a:off x="8783640" y="4564800"/>
            <a:ext cx="595440" cy="374040"/>
          </a:xfrm>
          <a:custGeom>
            <a:avLst/>
            <a:gdLst/>
            <a:ahLst/>
            <a:rect l="l" t="t" r="r" b="b"/>
            <a:pathLst>
              <a:path w="21600" h="21600">
                <a:moveTo>
                  <a:pt x="0" y="0"/>
                </a:moveTo>
                <a:lnTo>
                  <a:pt x="21600" y="21600"/>
                </a:lnTo>
              </a:path>
            </a:pathLst>
          </a:custGeom>
          <a:noFill/>
          <a:ln>
            <a:tailEnd len="med" type="triangle" w="med"/>
          </a:ln>
        </p:spPr>
        <p:style>
          <a:lnRef idx="1">
            <a:schemeClr val="accent1"/>
          </a:lnRef>
          <a:fillRef idx="0">
            <a:schemeClr val="accent1"/>
          </a:fillRef>
          <a:effectRef idx="0">
            <a:schemeClr val="accent1"/>
          </a:effectRef>
          <a:fontRef idx="minor"/>
        </p:style>
      </p:sp>
    </p:spTree>
  </p:cSld>
  <p:timing>
    <p:tnLst>
      <p:par>
        <p:cTn id="401" dur="indefinite" restart="never" nodeType="tmRoot">
          <p:childTnLst>
            <p:seq>
              <p:cTn id="402" dur="indefinite" nodeType="mainSeq"/>
              <p:prevCondLst>
                <p:cond delay="0" evt="onPrev">
                  <p:tgtEl>
                    <p:sldTgt/>
                  </p:tgtEl>
                </p:cond>
              </p:prevCondLst>
              <p:nextCondLst>
                <p:cond delay="0" evt="onNext">
                  <p:tgtEl>
                    <p:sldTgt/>
                  </p:tgtEl>
                </p:cond>
              </p:nextCondLst>
            </p:seq>
          </p:childTnLst>
        </p:cTn>
      </p:par>
    </p:tnLst>
  </p:timing>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838080" y="365040"/>
            <a:ext cx="10515240" cy="1325160"/>
          </a:xfrm>
          <a:prstGeom prst="rect">
            <a:avLst/>
          </a:prstGeom>
          <a:noFill/>
          <a:ln>
            <a:noFill/>
          </a:ln>
        </p:spPr>
        <p:txBody>
          <a:bodyPr anchor="ctr">
            <a:normAutofit/>
          </a:bodyPr>
          <a:p>
            <a:pPr>
              <a:lnSpc>
                <a:spcPct val="90000"/>
              </a:lnSpc>
            </a:pPr>
            <a:br/>
            <a:r>
              <a:rPr b="0" lang="en-US" sz="4400" spc="-1" strike="noStrike">
                <a:solidFill>
                  <a:srgbClr val="000000"/>
                </a:solidFill>
                <a:latin typeface="Calibri Light"/>
              </a:rPr>
              <a:t>So our formula becomes !</a:t>
            </a:r>
            <a:br/>
            <a:br/>
            <a:endParaRPr b="0" lang="en-US" sz="4400" spc="-1" strike="noStrike">
              <a:solidFill>
                <a:srgbClr val="000000"/>
              </a:solidFill>
              <a:latin typeface="Calibri"/>
            </a:endParaRPr>
          </a:p>
        </p:txBody>
      </p:sp>
      <p:pic>
        <p:nvPicPr>
          <p:cNvPr id="679" name="Content Placeholder 3" descr=""/>
          <p:cNvPicPr/>
          <p:nvPr/>
        </p:nvPicPr>
        <p:blipFill>
          <a:blip r:embed="rId1"/>
          <a:stretch/>
        </p:blipFill>
        <p:spPr>
          <a:xfrm>
            <a:off x="2219400" y="1690560"/>
            <a:ext cx="6990840" cy="1523520"/>
          </a:xfrm>
          <a:prstGeom prst="rect">
            <a:avLst/>
          </a:prstGeom>
          <a:ln>
            <a:noFill/>
          </a:ln>
        </p:spPr>
      </p:pic>
      <p:sp>
        <p:nvSpPr>
          <p:cNvPr id="680" name="CustomShape 2"/>
          <p:cNvSpPr/>
          <p:nvPr/>
        </p:nvSpPr>
        <p:spPr>
          <a:xfrm>
            <a:off x="782640" y="3484440"/>
            <a:ext cx="10688400" cy="3441240"/>
          </a:xfrm>
          <a:prstGeom prst="rect">
            <a:avLst/>
          </a:prstGeom>
          <a:noFill/>
          <a:ln>
            <a:noFill/>
          </a:ln>
        </p:spPr>
        <p:style>
          <a:lnRef idx="0"/>
          <a:fillRef idx="0"/>
          <a:effectRef idx="0"/>
          <a:fontRef idx="minor"/>
        </p:style>
        <p:txBody>
          <a:bodyPr lIns="90000" rIns="90000" tIns="45000" bIns="45000"/>
          <a:p>
            <a:pPr>
              <a:lnSpc>
                <a:spcPct val="100000"/>
              </a:lnSpc>
            </a:pPr>
            <a:r>
              <a:rPr b="0" lang="en-IN" sz="4400" spc="-1" strike="noStrike">
                <a:solidFill>
                  <a:srgbClr val="000000"/>
                </a:solidFill>
                <a:latin typeface="Calibri"/>
              </a:rPr>
              <a:t>So, this refinement of the equation 4 under the assumptions 1 and 2 and considering only the presence an absence of terms is called as the Binary Independence model </a:t>
            </a:r>
            <a:endParaRPr b="0" lang="en-IN" sz="4400" spc="-1" strike="noStrike">
              <a:latin typeface="Arial"/>
            </a:endParaRPr>
          </a:p>
        </p:txBody>
      </p:sp>
    </p:spTree>
  </p:cSld>
  <p:timing>
    <p:tnLst>
      <p:par>
        <p:cTn id="403" dur="indefinite" restart="never" nodeType="tmRoot">
          <p:childTnLst>
            <p:seq>
              <p:cTn id="404"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Time complexity of BSBI</a:t>
            </a:r>
            <a:endParaRPr b="0" lang="en-US" sz="4400" spc="-1" strike="noStrike">
              <a:solidFill>
                <a:srgbClr val="000000"/>
              </a:solidFill>
              <a:latin typeface="Calibri"/>
            </a:endParaRPr>
          </a:p>
        </p:txBody>
      </p:sp>
      <p:sp>
        <p:nvSpPr>
          <p:cNvPr id="15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O(T Log T) where T is the number of term id – doc id pairs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step with highest time complexity is sorting which takes O (T Log T) time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But, ParseNextBlock and MergeBlocks usually dominates time taken due to disk access time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60" name="TextShape 3"/>
          <p:cNvSpPr txBox="1"/>
          <p:nvPr/>
        </p:nvSpPr>
        <p:spPr>
          <a:xfrm>
            <a:off x="838080" y="6356520"/>
            <a:ext cx="2742840" cy="364680"/>
          </a:xfrm>
          <a:prstGeom prst="rect">
            <a:avLst/>
          </a:prstGeom>
          <a:noFill/>
          <a:ln>
            <a:noFill/>
          </a:ln>
        </p:spPr>
        <p:txBody>
          <a:bodyPr anchor="ctr"/>
          <a:p>
            <a:pPr>
              <a:lnSpc>
                <a:spcPct val="100000"/>
              </a:lnSpc>
            </a:pPr>
            <a:fld id="{BCC20650-7C8F-4839-82FC-986F5D57BEEE}" type="datetime1">
              <a:rPr b="0" lang="en-IN" sz="1200" spc="-1" strike="noStrike">
                <a:solidFill>
                  <a:srgbClr val="8b8b8b"/>
                </a:solidFill>
                <a:latin typeface="Calibri"/>
              </a:rPr>
              <a:t>09/10/2019</a:t>
            </a:fld>
            <a:endParaRPr b="0" lang="en-IN" sz="1200" spc="-1" strike="noStrike">
              <a:latin typeface="Times New Roman"/>
            </a:endParaRPr>
          </a:p>
        </p:txBody>
      </p:sp>
      <p:sp>
        <p:nvSpPr>
          <p:cNvPr id="16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62" name="TextShape 5"/>
          <p:cNvSpPr txBox="1"/>
          <p:nvPr/>
        </p:nvSpPr>
        <p:spPr>
          <a:xfrm>
            <a:off x="8610480" y="6356520"/>
            <a:ext cx="2742840" cy="364680"/>
          </a:xfrm>
          <a:prstGeom prst="rect">
            <a:avLst/>
          </a:prstGeom>
          <a:noFill/>
          <a:ln>
            <a:noFill/>
          </a:ln>
        </p:spPr>
        <p:txBody>
          <a:bodyPr anchor="ctr"/>
          <a:p>
            <a:pPr algn="r">
              <a:lnSpc>
                <a:spcPct val="100000"/>
              </a:lnSpc>
            </a:pPr>
            <a:fld id="{8C4BA6FC-FE33-4F46-BEB4-A87679EDD2DB}"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682" name="TextShape 2"/>
          <p:cNvSpPr txBox="1"/>
          <p:nvPr/>
        </p:nvSpPr>
        <p:spPr>
          <a:xfrm>
            <a:off x="838080" y="1825560"/>
            <a:ext cx="10515240" cy="4350960"/>
          </a:xfrm>
          <a:prstGeom prst="rect">
            <a:avLst/>
          </a:prstGeom>
          <a:noFill/>
          <a:ln>
            <a:noFill/>
          </a:ln>
        </p:spPr>
        <p:txBody>
          <a:bodyPr>
            <a:normAutofit/>
          </a:bodyPr>
          <a:p>
            <a:pPr algn="ctr">
              <a:lnSpc>
                <a:spcPct val="90000"/>
              </a:lnSpc>
              <a:spcBef>
                <a:spcPts val="1001"/>
              </a:spcBef>
            </a:pPr>
            <a:endParaRPr b="0" lang="en-US" sz="2800" spc="-1" strike="noStrike">
              <a:solidFill>
                <a:srgbClr val="000000"/>
              </a:solidFill>
              <a:latin typeface="Calibri"/>
            </a:endParaRPr>
          </a:p>
          <a:p>
            <a:pPr algn="ctr">
              <a:lnSpc>
                <a:spcPct val="90000"/>
              </a:lnSpc>
              <a:spcBef>
                <a:spcPts val="1001"/>
              </a:spcBef>
            </a:pPr>
            <a:endParaRPr b="0" lang="en-US" sz="2800" spc="-1" strike="noStrike">
              <a:solidFill>
                <a:srgbClr val="000000"/>
              </a:solidFill>
              <a:latin typeface="Calibri"/>
            </a:endParaRPr>
          </a:p>
          <a:p>
            <a:pPr algn="ctr">
              <a:lnSpc>
                <a:spcPct val="90000"/>
              </a:lnSpc>
              <a:spcBef>
                <a:spcPts val="1001"/>
              </a:spcBef>
            </a:pPr>
            <a:r>
              <a:rPr b="0" lang="en-US" sz="4800" spc="-1" strike="noStrike">
                <a:solidFill>
                  <a:srgbClr val="000000"/>
                </a:solidFill>
                <a:latin typeface="Calibri"/>
              </a:rPr>
              <a:t>Thank You !</a:t>
            </a:r>
            <a:endParaRPr b="0" lang="en-US" sz="4800" spc="-1" strike="noStrike">
              <a:solidFill>
                <a:srgbClr val="000000"/>
              </a:solidFill>
              <a:latin typeface="Calibri"/>
            </a:endParaRPr>
          </a:p>
        </p:txBody>
      </p:sp>
    </p:spTree>
  </p:cSld>
  <p:timing>
    <p:tnLst>
      <p:par>
        <p:cTn id="405" dur="indefinite" restart="never" nodeType="tmRoot">
          <p:childTnLst>
            <p:seq>
              <p:cTn id="406"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164"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65" name="Picture 3" descr=""/>
          <p:cNvPicPr/>
          <p:nvPr/>
        </p:nvPicPr>
        <p:blipFill>
          <a:blip r:embed="rId1"/>
          <a:stretch/>
        </p:blipFill>
        <p:spPr>
          <a:xfrm>
            <a:off x="781200" y="1171440"/>
            <a:ext cx="10629720" cy="4514400"/>
          </a:xfrm>
          <a:prstGeom prst="rect">
            <a:avLst/>
          </a:prstGeom>
          <a:ln>
            <a:noFill/>
          </a:ln>
        </p:spPr>
      </p:pic>
      <p:sp>
        <p:nvSpPr>
          <p:cNvPr id="166" name="TextShape 3"/>
          <p:cNvSpPr txBox="1"/>
          <p:nvPr/>
        </p:nvSpPr>
        <p:spPr>
          <a:xfrm>
            <a:off x="838080" y="6356520"/>
            <a:ext cx="2742840" cy="364680"/>
          </a:xfrm>
          <a:prstGeom prst="rect">
            <a:avLst/>
          </a:prstGeom>
          <a:noFill/>
          <a:ln>
            <a:noFill/>
          </a:ln>
        </p:spPr>
        <p:txBody>
          <a:bodyPr anchor="ctr"/>
          <a:p>
            <a:pPr>
              <a:lnSpc>
                <a:spcPct val="100000"/>
              </a:lnSpc>
            </a:pPr>
            <a:fld id="{406EFEF7-8196-40B7-9077-DCE59FC5D053}" type="datetime1">
              <a:rPr b="0" lang="en-IN" sz="1200" spc="-1" strike="noStrike">
                <a:solidFill>
                  <a:srgbClr val="8b8b8b"/>
                </a:solidFill>
                <a:latin typeface="Calibri"/>
              </a:rPr>
              <a:t>09/10/2019</a:t>
            </a:fld>
            <a:endParaRPr b="0" lang="en-IN" sz="1200" spc="-1" strike="noStrike">
              <a:latin typeface="Times New Roman"/>
            </a:endParaRPr>
          </a:p>
        </p:txBody>
      </p:sp>
      <p:sp>
        <p:nvSpPr>
          <p:cNvPr id="167"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68" name="TextShape 5"/>
          <p:cNvSpPr txBox="1"/>
          <p:nvPr/>
        </p:nvSpPr>
        <p:spPr>
          <a:xfrm>
            <a:off x="8610480" y="6356520"/>
            <a:ext cx="2742840" cy="364680"/>
          </a:xfrm>
          <a:prstGeom prst="rect">
            <a:avLst/>
          </a:prstGeom>
          <a:noFill/>
          <a:ln>
            <a:noFill/>
          </a:ln>
        </p:spPr>
        <p:txBody>
          <a:bodyPr anchor="ctr"/>
          <a:p>
            <a:pPr algn="r">
              <a:lnSpc>
                <a:spcPct val="100000"/>
              </a:lnSpc>
            </a:pPr>
            <a:fld id="{1A5E8C31-12B2-41E1-B67B-05BF35C2F96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Solve the following question…</a:t>
            </a:r>
            <a:endParaRPr b="0" lang="en-US" sz="4400" spc="-1" strike="noStrike">
              <a:solidFill>
                <a:srgbClr val="000000"/>
              </a:solidFill>
              <a:latin typeface="Calibri"/>
            </a:endParaRPr>
          </a:p>
        </p:txBody>
      </p:sp>
      <p:sp>
        <p:nvSpPr>
          <p:cNvPr id="170"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71" name="Picture 4" descr=""/>
          <p:cNvPicPr/>
          <p:nvPr/>
        </p:nvPicPr>
        <p:blipFill>
          <a:blip r:embed="rId1"/>
          <a:stretch/>
        </p:blipFill>
        <p:spPr>
          <a:xfrm>
            <a:off x="1366920" y="2462040"/>
            <a:ext cx="9457920" cy="1933200"/>
          </a:xfrm>
          <a:prstGeom prst="rect">
            <a:avLst/>
          </a:prstGeom>
          <a:ln>
            <a:noFill/>
          </a:ln>
        </p:spPr>
      </p:pic>
      <p:sp>
        <p:nvSpPr>
          <p:cNvPr id="172" name="TextShape 3"/>
          <p:cNvSpPr txBox="1"/>
          <p:nvPr/>
        </p:nvSpPr>
        <p:spPr>
          <a:xfrm>
            <a:off x="838080" y="6356520"/>
            <a:ext cx="2742840" cy="364680"/>
          </a:xfrm>
          <a:prstGeom prst="rect">
            <a:avLst/>
          </a:prstGeom>
          <a:noFill/>
          <a:ln>
            <a:noFill/>
          </a:ln>
        </p:spPr>
        <p:txBody>
          <a:bodyPr anchor="ctr"/>
          <a:p>
            <a:pPr>
              <a:lnSpc>
                <a:spcPct val="100000"/>
              </a:lnSpc>
            </a:pPr>
            <a:fld id="{0509999C-6241-455B-A32D-691130FB7AE9}" type="datetime1">
              <a:rPr b="0" lang="en-IN" sz="1200" spc="-1" strike="noStrike">
                <a:solidFill>
                  <a:srgbClr val="8b8b8b"/>
                </a:solidFill>
                <a:latin typeface="Calibri"/>
              </a:rPr>
              <a:t>09/10/2019</a:t>
            </a:fld>
            <a:endParaRPr b="0" lang="en-IN" sz="1200" spc="-1" strike="noStrike">
              <a:latin typeface="Times New Roman"/>
            </a:endParaRPr>
          </a:p>
        </p:txBody>
      </p:sp>
      <p:sp>
        <p:nvSpPr>
          <p:cNvPr id="17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74" name="TextShape 5"/>
          <p:cNvSpPr txBox="1"/>
          <p:nvPr/>
        </p:nvSpPr>
        <p:spPr>
          <a:xfrm>
            <a:off x="8610480" y="6356520"/>
            <a:ext cx="2742840" cy="364680"/>
          </a:xfrm>
          <a:prstGeom prst="rect">
            <a:avLst/>
          </a:prstGeom>
          <a:noFill/>
          <a:ln>
            <a:noFill/>
          </a:ln>
        </p:spPr>
        <p:txBody>
          <a:bodyPr anchor="ctr"/>
          <a:p>
            <a:pPr algn="r">
              <a:lnSpc>
                <a:spcPct val="100000"/>
              </a:lnSpc>
            </a:pPr>
            <a:fld id="{DFF8C320-7D11-4DA1-9417-2176A5271EA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Solution</a:t>
            </a:r>
            <a:endParaRPr b="0" lang="en-US" sz="4400" spc="-1" strike="noStrike">
              <a:solidFill>
                <a:srgbClr val="000000"/>
              </a:solidFill>
              <a:latin typeface="Calibri"/>
            </a:endParaRPr>
          </a:p>
        </p:txBody>
      </p:sp>
      <p:sp>
        <p:nvSpPr>
          <p:cNvPr id="17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unoptimized sorting algorithm would be to have all the postings stored on the disk and transfer them back and forth from disk to memory to make comparisons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trivial index construction would consist of these 2 steps: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Parsing the documents and creating the postings O(n)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Sorting the postings 2*n log n * diskseektime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RCV1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N = 100,000,000 = 10^8</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Step 2 dominates the total time by a large factor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Answer = 2 * 10^8 * log 10^8 * 5 * 10^-3 seconds</a:t>
            </a:r>
            <a:endParaRPr b="0" lang="en-US" sz="2800" spc="-1" strike="noStrike">
              <a:solidFill>
                <a:srgbClr val="000000"/>
              </a:solidFill>
              <a:latin typeface="Calibri"/>
            </a:endParaRPr>
          </a:p>
        </p:txBody>
      </p:sp>
      <p:sp>
        <p:nvSpPr>
          <p:cNvPr id="177" name="TextShape 3"/>
          <p:cNvSpPr txBox="1"/>
          <p:nvPr/>
        </p:nvSpPr>
        <p:spPr>
          <a:xfrm>
            <a:off x="838080" y="6356520"/>
            <a:ext cx="2742840" cy="364680"/>
          </a:xfrm>
          <a:prstGeom prst="rect">
            <a:avLst/>
          </a:prstGeom>
          <a:noFill/>
          <a:ln>
            <a:noFill/>
          </a:ln>
        </p:spPr>
        <p:txBody>
          <a:bodyPr anchor="ctr"/>
          <a:p>
            <a:pPr>
              <a:lnSpc>
                <a:spcPct val="100000"/>
              </a:lnSpc>
            </a:pPr>
            <a:fld id="{5893A2A6-92AF-4533-8483-FB6E37EE8591}" type="datetime1">
              <a:rPr b="0" lang="en-IN" sz="1200" spc="-1" strike="noStrike">
                <a:solidFill>
                  <a:srgbClr val="8b8b8b"/>
                </a:solidFill>
                <a:latin typeface="Calibri"/>
              </a:rPr>
              <a:t>09/10/2019</a:t>
            </a:fld>
            <a:endParaRPr b="0" lang="en-IN" sz="1200" spc="-1" strike="noStrike">
              <a:latin typeface="Times New Roman"/>
            </a:endParaRPr>
          </a:p>
        </p:txBody>
      </p:sp>
      <p:sp>
        <p:nvSpPr>
          <p:cNvPr id="17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79" name="TextShape 5"/>
          <p:cNvSpPr txBox="1"/>
          <p:nvPr/>
        </p:nvSpPr>
        <p:spPr>
          <a:xfrm>
            <a:off x="8610480" y="6356520"/>
            <a:ext cx="2742840" cy="364680"/>
          </a:xfrm>
          <a:prstGeom prst="rect">
            <a:avLst/>
          </a:prstGeom>
          <a:noFill/>
          <a:ln>
            <a:noFill/>
          </a:ln>
        </p:spPr>
        <p:txBody>
          <a:bodyPr anchor="ctr"/>
          <a:p>
            <a:pPr algn="r">
              <a:lnSpc>
                <a:spcPct val="100000"/>
              </a:lnSpc>
            </a:pPr>
            <a:fld id="{8A96D843-2ED3-44B6-96E9-292B476C48E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Answer the following question…</a:t>
            </a:r>
            <a:endParaRPr b="0" lang="en-US" sz="4400" spc="-1" strike="noStrike">
              <a:solidFill>
                <a:srgbClr val="000000"/>
              </a:solidFill>
              <a:latin typeface="Calibri"/>
            </a:endParaRPr>
          </a:p>
        </p:txBody>
      </p:sp>
      <p:sp>
        <p:nvSpPr>
          <p:cNvPr id="18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How would you create the dictionary in blocked sort based indexing on the fly to avoid an extra pass through the data?</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Solution: Simply accumulate the vocabulary in memory using a hash</a:t>
            </a:r>
            <a:endParaRPr b="0" lang="en-US" sz="2800" spc="-1" strike="noStrike">
              <a:solidFill>
                <a:srgbClr val="000000"/>
              </a:solidFill>
              <a:latin typeface="Calibri"/>
            </a:endParaRPr>
          </a:p>
        </p:txBody>
      </p:sp>
      <p:sp>
        <p:nvSpPr>
          <p:cNvPr id="182" name="TextShape 3"/>
          <p:cNvSpPr txBox="1"/>
          <p:nvPr/>
        </p:nvSpPr>
        <p:spPr>
          <a:xfrm>
            <a:off x="838080" y="6356520"/>
            <a:ext cx="2742840" cy="364680"/>
          </a:xfrm>
          <a:prstGeom prst="rect">
            <a:avLst/>
          </a:prstGeom>
          <a:noFill/>
          <a:ln>
            <a:noFill/>
          </a:ln>
        </p:spPr>
        <p:txBody>
          <a:bodyPr anchor="ctr"/>
          <a:p>
            <a:pPr>
              <a:lnSpc>
                <a:spcPct val="100000"/>
              </a:lnSpc>
            </a:pPr>
            <a:fld id="{E9ADB07C-339E-456B-9624-6C1F334D3F0D}" type="datetime1">
              <a:rPr b="0" lang="en-IN" sz="1200" spc="-1" strike="noStrike">
                <a:solidFill>
                  <a:srgbClr val="8b8b8b"/>
                </a:solidFill>
                <a:latin typeface="Calibri"/>
              </a:rPr>
              <a:t>09/10/2019</a:t>
            </a:fld>
            <a:endParaRPr b="0" lang="en-IN" sz="1200" spc="-1" strike="noStrike">
              <a:latin typeface="Times New Roman"/>
            </a:endParaRPr>
          </a:p>
        </p:txBody>
      </p:sp>
      <p:sp>
        <p:nvSpPr>
          <p:cNvPr id="18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84" name="TextShape 5"/>
          <p:cNvSpPr txBox="1"/>
          <p:nvPr/>
        </p:nvSpPr>
        <p:spPr>
          <a:xfrm>
            <a:off x="8610480" y="6356520"/>
            <a:ext cx="2742840" cy="364680"/>
          </a:xfrm>
          <a:prstGeom prst="rect">
            <a:avLst/>
          </a:prstGeom>
          <a:noFill/>
          <a:ln>
            <a:noFill/>
          </a:ln>
        </p:spPr>
        <p:txBody>
          <a:bodyPr anchor="ctr"/>
          <a:p>
            <a:pPr algn="r">
              <a:lnSpc>
                <a:spcPct val="100000"/>
              </a:lnSpc>
            </a:pPr>
            <a:fld id="{EB82E8CB-6F0D-436F-A112-52A588A9B879}"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8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81">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1523880" y="1122480"/>
            <a:ext cx="9143640" cy="2387160"/>
          </a:xfrm>
          <a:prstGeom prst="rect">
            <a:avLst/>
          </a:prstGeom>
          <a:noFill/>
          <a:ln>
            <a:noFill/>
          </a:ln>
        </p:spPr>
        <p:txBody>
          <a:bodyPr anchor="b"/>
          <a:p>
            <a:pPr algn="ctr">
              <a:lnSpc>
                <a:spcPct val="90000"/>
              </a:lnSpc>
            </a:pPr>
            <a:r>
              <a:rPr b="0" lang="en-US" sz="6000" spc="-1" strike="noStrike">
                <a:solidFill>
                  <a:srgbClr val="000000"/>
                </a:solidFill>
                <a:latin typeface="Calibri Light"/>
              </a:rPr>
              <a:t>Index construction </a:t>
            </a:r>
            <a:endParaRPr b="0" lang="en-US" sz="6000" spc="-1" strike="noStrike">
              <a:solidFill>
                <a:srgbClr val="000000"/>
              </a:solidFill>
              <a:latin typeface="Calibri"/>
            </a:endParaRPr>
          </a:p>
        </p:txBody>
      </p:sp>
      <p:sp>
        <p:nvSpPr>
          <p:cNvPr id="94"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IN" sz="2400" spc="-1" strike="noStrike">
                <a:solidFill>
                  <a:srgbClr val="000000"/>
                </a:solidFill>
                <a:latin typeface="Calibri"/>
              </a:rPr>
              <a:t>Mansi A. Radke</a:t>
            </a:r>
            <a:endParaRPr b="0" lang="en-IN" sz="24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BSBI advantages and disadvantages</a:t>
            </a:r>
            <a:endParaRPr b="0" lang="en-US" sz="4400" spc="-1" strike="noStrike">
              <a:solidFill>
                <a:srgbClr val="000000"/>
              </a:solidFill>
              <a:latin typeface="Calibri"/>
            </a:endParaRPr>
          </a:p>
        </p:txBody>
      </p:sp>
      <p:sp>
        <p:nvSpPr>
          <p:cNvPr id="18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Advantage: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Excellent scaling properties</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Disadvantage:</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Needs a data structure for mapping terms to term ids. For very large collections this data structure does not fit into memory</a:t>
            </a:r>
            <a:endParaRPr b="0" lang="en-US" sz="2400" spc="-1" strike="noStrike">
              <a:solidFill>
                <a:srgbClr val="000000"/>
              </a:solidFill>
              <a:latin typeface="Calibri"/>
            </a:endParaRPr>
          </a:p>
        </p:txBody>
      </p:sp>
      <p:sp>
        <p:nvSpPr>
          <p:cNvPr id="187" name="TextShape 3"/>
          <p:cNvSpPr txBox="1"/>
          <p:nvPr/>
        </p:nvSpPr>
        <p:spPr>
          <a:xfrm>
            <a:off x="838080" y="6356520"/>
            <a:ext cx="2742840" cy="364680"/>
          </a:xfrm>
          <a:prstGeom prst="rect">
            <a:avLst/>
          </a:prstGeom>
          <a:noFill/>
          <a:ln>
            <a:noFill/>
          </a:ln>
        </p:spPr>
        <p:txBody>
          <a:bodyPr anchor="ctr"/>
          <a:p>
            <a:pPr>
              <a:lnSpc>
                <a:spcPct val="100000"/>
              </a:lnSpc>
            </a:pPr>
            <a:fld id="{965F9CAF-5F45-467A-86F2-DAC9DEE0B26F}" type="datetime1">
              <a:rPr b="0" lang="en-IN" sz="1200" spc="-1" strike="noStrike">
                <a:solidFill>
                  <a:srgbClr val="8b8b8b"/>
                </a:solidFill>
                <a:latin typeface="Calibri"/>
              </a:rPr>
              <a:t>09/10/2019</a:t>
            </a:fld>
            <a:endParaRPr b="0" lang="en-IN" sz="1200" spc="-1" strike="noStrike">
              <a:latin typeface="Times New Roman"/>
            </a:endParaRPr>
          </a:p>
        </p:txBody>
      </p:sp>
      <p:sp>
        <p:nvSpPr>
          <p:cNvPr id="18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89" name="TextShape 5"/>
          <p:cNvSpPr txBox="1"/>
          <p:nvPr/>
        </p:nvSpPr>
        <p:spPr>
          <a:xfrm>
            <a:off x="8610480" y="6356520"/>
            <a:ext cx="2742840" cy="364680"/>
          </a:xfrm>
          <a:prstGeom prst="rect">
            <a:avLst/>
          </a:prstGeom>
          <a:noFill/>
          <a:ln>
            <a:noFill/>
          </a:ln>
        </p:spPr>
        <p:txBody>
          <a:bodyPr anchor="ctr"/>
          <a:p>
            <a:pPr algn="r">
              <a:lnSpc>
                <a:spcPct val="100000"/>
              </a:lnSpc>
            </a:pPr>
            <a:fld id="{FB65F3D7-B715-4494-A5EF-DA4204E9216B}"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SPIMI (Single pass in memory indexing)</a:t>
            </a:r>
            <a:endParaRPr b="0" lang="en-US" sz="4400" spc="-1" strike="noStrike">
              <a:solidFill>
                <a:srgbClr val="000000"/>
              </a:solidFill>
              <a:latin typeface="Calibri"/>
            </a:endParaRPr>
          </a:p>
        </p:txBody>
      </p:sp>
      <p:sp>
        <p:nvSpPr>
          <p:cNvPr id="19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uses terms instead of term ids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writes a block of dictionary to the disk and starts a new dictionary for the next block</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can index collections of any size as long as disk space is available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192" name="TextShape 3"/>
          <p:cNvSpPr txBox="1"/>
          <p:nvPr/>
        </p:nvSpPr>
        <p:spPr>
          <a:xfrm>
            <a:off x="838080" y="6356520"/>
            <a:ext cx="2742840" cy="364680"/>
          </a:xfrm>
          <a:prstGeom prst="rect">
            <a:avLst/>
          </a:prstGeom>
          <a:noFill/>
          <a:ln>
            <a:noFill/>
          </a:ln>
        </p:spPr>
        <p:txBody>
          <a:bodyPr anchor="ctr"/>
          <a:p>
            <a:pPr>
              <a:lnSpc>
                <a:spcPct val="100000"/>
              </a:lnSpc>
            </a:pPr>
            <a:fld id="{80DF0990-DBAC-416C-8B50-4F54724F8154}" type="datetime1">
              <a:rPr b="0" lang="en-IN" sz="1200" spc="-1" strike="noStrike">
                <a:solidFill>
                  <a:srgbClr val="8b8b8b"/>
                </a:solidFill>
                <a:latin typeface="Calibri"/>
              </a:rPr>
              <a:t>09/10/2019</a:t>
            </a:fld>
            <a:endParaRPr b="0" lang="en-IN" sz="1200" spc="-1" strike="noStrike">
              <a:latin typeface="Times New Roman"/>
            </a:endParaRPr>
          </a:p>
        </p:txBody>
      </p:sp>
      <p:sp>
        <p:nvSpPr>
          <p:cNvPr id="19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94" name="TextShape 5"/>
          <p:cNvSpPr txBox="1"/>
          <p:nvPr/>
        </p:nvSpPr>
        <p:spPr>
          <a:xfrm>
            <a:off x="8610480" y="6356520"/>
            <a:ext cx="2742840" cy="364680"/>
          </a:xfrm>
          <a:prstGeom prst="rect">
            <a:avLst/>
          </a:prstGeom>
          <a:noFill/>
          <a:ln>
            <a:noFill/>
          </a:ln>
        </p:spPr>
        <p:txBody>
          <a:bodyPr anchor="ctr"/>
          <a:p>
            <a:pPr algn="r">
              <a:lnSpc>
                <a:spcPct val="100000"/>
              </a:lnSpc>
            </a:pPr>
            <a:fld id="{EDFC8151-C8C1-48D2-9596-55532E0B6467}"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196"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197" name="Picture 3" descr=""/>
          <p:cNvPicPr/>
          <p:nvPr/>
        </p:nvPicPr>
        <p:blipFill>
          <a:blip r:embed="rId1"/>
          <a:stretch/>
        </p:blipFill>
        <p:spPr>
          <a:xfrm>
            <a:off x="838080" y="365040"/>
            <a:ext cx="10515240" cy="6005880"/>
          </a:xfrm>
          <a:prstGeom prst="rect">
            <a:avLst/>
          </a:prstGeom>
          <a:ln>
            <a:noFill/>
          </a:ln>
        </p:spPr>
      </p:pic>
      <p:sp>
        <p:nvSpPr>
          <p:cNvPr id="198" name="TextShape 3"/>
          <p:cNvSpPr txBox="1"/>
          <p:nvPr/>
        </p:nvSpPr>
        <p:spPr>
          <a:xfrm>
            <a:off x="838080" y="6356520"/>
            <a:ext cx="2742840" cy="364680"/>
          </a:xfrm>
          <a:prstGeom prst="rect">
            <a:avLst/>
          </a:prstGeom>
          <a:noFill/>
          <a:ln>
            <a:noFill/>
          </a:ln>
        </p:spPr>
        <p:txBody>
          <a:bodyPr anchor="ctr"/>
          <a:p>
            <a:pPr>
              <a:lnSpc>
                <a:spcPct val="100000"/>
              </a:lnSpc>
            </a:pPr>
            <a:fld id="{E5F042AE-DEE0-4AA4-ABC2-3E3D2B8C93F9}" type="datetime1">
              <a:rPr b="0" lang="en-IN" sz="1200" spc="-1" strike="noStrike">
                <a:solidFill>
                  <a:srgbClr val="8b8b8b"/>
                </a:solidFill>
                <a:latin typeface="Calibri"/>
              </a:rPr>
              <a:t>09/10/2019</a:t>
            </a:fld>
            <a:endParaRPr b="0" lang="en-IN" sz="1200" spc="-1" strike="noStrike">
              <a:latin typeface="Times New Roman"/>
            </a:endParaRPr>
          </a:p>
        </p:txBody>
      </p:sp>
      <p:sp>
        <p:nvSpPr>
          <p:cNvPr id="19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00" name="TextShape 5"/>
          <p:cNvSpPr txBox="1"/>
          <p:nvPr/>
        </p:nvSpPr>
        <p:spPr>
          <a:xfrm>
            <a:off x="8610480" y="6356520"/>
            <a:ext cx="2742840" cy="364680"/>
          </a:xfrm>
          <a:prstGeom prst="rect">
            <a:avLst/>
          </a:prstGeom>
          <a:noFill/>
          <a:ln>
            <a:noFill/>
          </a:ln>
        </p:spPr>
        <p:txBody>
          <a:bodyPr anchor="ctr"/>
          <a:p>
            <a:pPr algn="r">
              <a:lnSpc>
                <a:spcPct val="100000"/>
              </a:lnSpc>
            </a:pPr>
            <a:fld id="{312DF81F-B091-470F-B92D-9CE9DEF9A5B9}"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Time complexity of SPIMI</a:t>
            </a:r>
            <a:endParaRPr b="0" lang="en-US" sz="4400" spc="-1" strike="noStrike">
              <a:solidFill>
                <a:srgbClr val="000000"/>
              </a:solidFill>
              <a:latin typeface="Calibri"/>
            </a:endParaRPr>
          </a:p>
        </p:txBody>
      </p:sp>
      <p:sp>
        <p:nvSpPr>
          <p:cNvPr id="20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03" name="TextShape 3"/>
          <p:cNvSpPr txBox="1"/>
          <p:nvPr/>
        </p:nvSpPr>
        <p:spPr>
          <a:xfrm>
            <a:off x="838080" y="6356520"/>
            <a:ext cx="2742840" cy="364680"/>
          </a:xfrm>
          <a:prstGeom prst="rect">
            <a:avLst/>
          </a:prstGeom>
          <a:noFill/>
          <a:ln>
            <a:noFill/>
          </a:ln>
        </p:spPr>
        <p:txBody>
          <a:bodyPr anchor="ctr"/>
          <a:p>
            <a:pPr>
              <a:lnSpc>
                <a:spcPct val="100000"/>
              </a:lnSpc>
            </a:pPr>
            <a:fld id="{DF1C13C3-FA95-4E70-8F29-018EE7D0C788}" type="datetime1">
              <a:rPr b="0" lang="en-IN" sz="1200" spc="-1" strike="noStrike">
                <a:solidFill>
                  <a:srgbClr val="8b8b8b"/>
                </a:solidFill>
                <a:latin typeface="Calibri"/>
              </a:rPr>
              <a:t>09/10/2019</a:t>
            </a:fld>
            <a:endParaRPr b="0" lang="en-IN" sz="1200" spc="-1" strike="noStrike">
              <a:latin typeface="Times New Roman"/>
            </a:endParaRPr>
          </a:p>
        </p:txBody>
      </p:sp>
      <p:sp>
        <p:nvSpPr>
          <p:cNvPr id="20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05" name="TextShape 5"/>
          <p:cNvSpPr txBox="1"/>
          <p:nvPr/>
        </p:nvSpPr>
        <p:spPr>
          <a:xfrm>
            <a:off x="8610480" y="6356520"/>
            <a:ext cx="2742840" cy="364680"/>
          </a:xfrm>
          <a:prstGeom prst="rect">
            <a:avLst/>
          </a:prstGeom>
          <a:noFill/>
          <a:ln>
            <a:noFill/>
          </a:ln>
        </p:spPr>
        <p:txBody>
          <a:bodyPr anchor="ctr"/>
          <a:p>
            <a:pPr algn="r">
              <a:lnSpc>
                <a:spcPct val="100000"/>
              </a:lnSpc>
            </a:pPr>
            <a:fld id="{B32D517B-DBE0-4618-A15E-CC03192B8329}"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BSBI versus SPIMI</a:t>
            </a:r>
            <a:endParaRPr b="0" lang="en-US" sz="4400" spc="-1" strike="noStrike">
              <a:solidFill>
                <a:srgbClr val="000000"/>
              </a:solidFill>
              <a:latin typeface="Calibri"/>
            </a:endParaRPr>
          </a:p>
        </p:txBody>
      </p:sp>
      <p:sp>
        <p:nvSpPr>
          <p:cNvPr id="20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does not collect term id –doc id pairs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does not need to sort the term id document id pairs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adds postings directly to its posting list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uses a dynamic posting list (i.e. its size is adjusted as it grows)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SPIMI keeps track of the term a postings list belongs to and no term ids are stored due to which the blocks that individual calls of SPIMI-INVERT can process are larger and so the index construction process as a whole is more eficient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08" name="TextShape 3"/>
          <p:cNvSpPr txBox="1"/>
          <p:nvPr/>
        </p:nvSpPr>
        <p:spPr>
          <a:xfrm>
            <a:off x="838080" y="6356520"/>
            <a:ext cx="2742840" cy="364680"/>
          </a:xfrm>
          <a:prstGeom prst="rect">
            <a:avLst/>
          </a:prstGeom>
          <a:noFill/>
          <a:ln>
            <a:noFill/>
          </a:ln>
        </p:spPr>
        <p:txBody>
          <a:bodyPr anchor="ctr"/>
          <a:p>
            <a:pPr>
              <a:lnSpc>
                <a:spcPct val="100000"/>
              </a:lnSpc>
            </a:pPr>
            <a:fld id="{2872ED96-18CE-4385-8562-2AA06A874EA6}" type="datetime1">
              <a:rPr b="0" lang="en-IN" sz="1200" spc="-1" strike="noStrike">
                <a:solidFill>
                  <a:srgbClr val="8b8b8b"/>
                </a:solidFill>
                <a:latin typeface="Calibri"/>
              </a:rPr>
              <a:t>09/10/2019</a:t>
            </a:fld>
            <a:endParaRPr b="0" lang="en-IN" sz="1200" spc="-1" strike="noStrike">
              <a:latin typeface="Times New Roman"/>
            </a:endParaRPr>
          </a:p>
        </p:txBody>
      </p:sp>
      <p:sp>
        <p:nvSpPr>
          <p:cNvPr id="20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10" name="TextShape 5"/>
          <p:cNvSpPr txBox="1"/>
          <p:nvPr/>
        </p:nvSpPr>
        <p:spPr>
          <a:xfrm>
            <a:off x="8610480" y="6356520"/>
            <a:ext cx="2742840" cy="364680"/>
          </a:xfrm>
          <a:prstGeom prst="rect">
            <a:avLst/>
          </a:prstGeom>
          <a:noFill/>
          <a:ln>
            <a:noFill/>
          </a:ln>
        </p:spPr>
        <p:txBody>
          <a:bodyPr anchor="ctr"/>
          <a:p>
            <a:pPr algn="r">
              <a:lnSpc>
                <a:spcPct val="100000"/>
              </a:lnSpc>
            </a:pPr>
            <a:fld id="{597A2B2A-5C4E-4EDB-A448-60DB0A57F5C0}"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Distributed Indexing</a:t>
            </a:r>
            <a:endParaRPr b="0" lang="en-US" sz="4400" spc="-1" strike="noStrike">
              <a:solidFill>
                <a:srgbClr val="000000"/>
              </a:solidFill>
              <a:latin typeface="Calibri"/>
            </a:endParaRPr>
          </a:p>
        </p:txBody>
      </p:sp>
      <p:sp>
        <p:nvSpPr>
          <p:cNvPr id="21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Collections are huge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Indexing cannot be done on single machine (e.g world wide web)</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Hence distributed indexing algorithms used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Distributed index is partitioned across several machines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Acccording to term </a:t>
            </a:r>
            <a:endParaRPr b="0" lang="en-US" sz="2400" spc="-1" strike="noStrike">
              <a:solidFill>
                <a:srgbClr val="000000"/>
              </a:solidFill>
              <a:latin typeface="Calibri"/>
            </a:endParaRPr>
          </a:p>
          <a:p>
            <a:pPr marL="914400">
              <a:lnSpc>
                <a:spcPct val="90000"/>
              </a:lnSpc>
              <a:spcBef>
                <a:spcPts val="499"/>
              </a:spcBef>
            </a:pPr>
            <a:r>
              <a:rPr b="0" lang="en-US" sz="2000" spc="-1" strike="noStrike">
                <a:solidFill>
                  <a:srgbClr val="000000"/>
                </a:solidFill>
                <a:latin typeface="Calibri"/>
              </a:rPr>
              <a:t>or</a:t>
            </a:r>
            <a:endParaRPr b="0" lang="en-U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According to document</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the next slides we discuss both these partitioning techniques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13" name="TextShape 3"/>
          <p:cNvSpPr txBox="1"/>
          <p:nvPr/>
        </p:nvSpPr>
        <p:spPr>
          <a:xfrm>
            <a:off x="838080" y="6356520"/>
            <a:ext cx="2742840" cy="364680"/>
          </a:xfrm>
          <a:prstGeom prst="rect">
            <a:avLst/>
          </a:prstGeom>
          <a:noFill/>
          <a:ln>
            <a:noFill/>
          </a:ln>
        </p:spPr>
        <p:txBody>
          <a:bodyPr anchor="ctr"/>
          <a:p>
            <a:pPr>
              <a:lnSpc>
                <a:spcPct val="100000"/>
              </a:lnSpc>
            </a:pPr>
            <a:fld id="{ACE9FAAB-4039-4EC9-ADB8-1C16F0535BCE}" type="datetime1">
              <a:rPr b="0" lang="en-IN" sz="1200" spc="-1" strike="noStrike">
                <a:solidFill>
                  <a:srgbClr val="8b8b8b"/>
                </a:solidFill>
                <a:latin typeface="Calibri"/>
              </a:rPr>
              <a:t>09/10/2019</a:t>
            </a:fld>
            <a:endParaRPr b="0" lang="en-IN" sz="1200" spc="-1" strike="noStrike">
              <a:latin typeface="Times New Roman"/>
            </a:endParaRPr>
          </a:p>
        </p:txBody>
      </p:sp>
      <p:sp>
        <p:nvSpPr>
          <p:cNvPr id="21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15" name="TextShape 5"/>
          <p:cNvSpPr txBox="1"/>
          <p:nvPr/>
        </p:nvSpPr>
        <p:spPr>
          <a:xfrm>
            <a:off x="8610480" y="6356520"/>
            <a:ext cx="2742840" cy="364680"/>
          </a:xfrm>
          <a:prstGeom prst="rect">
            <a:avLst/>
          </a:prstGeom>
          <a:noFill/>
          <a:ln>
            <a:noFill/>
          </a:ln>
        </p:spPr>
        <p:txBody>
          <a:bodyPr anchor="ctr"/>
          <a:p>
            <a:pPr algn="r">
              <a:lnSpc>
                <a:spcPct val="100000"/>
              </a:lnSpc>
            </a:pPr>
            <a:fld id="{5382CE8A-4E21-4E76-86DC-2351CEC2CDD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217"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218" name="TextShape 3"/>
          <p:cNvSpPr txBox="1"/>
          <p:nvPr/>
        </p:nvSpPr>
        <p:spPr>
          <a:xfrm>
            <a:off x="838080" y="6356520"/>
            <a:ext cx="2742840" cy="364680"/>
          </a:xfrm>
          <a:prstGeom prst="rect">
            <a:avLst/>
          </a:prstGeom>
          <a:noFill/>
          <a:ln>
            <a:noFill/>
          </a:ln>
        </p:spPr>
        <p:txBody>
          <a:bodyPr anchor="ctr"/>
          <a:p>
            <a:pPr>
              <a:lnSpc>
                <a:spcPct val="100000"/>
              </a:lnSpc>
            </a:pPr>
            <a:fld id="{1938485E-BF64-4777-88A2-A30565BB74B1}" type="datetime1">
              <a:rPr b="0" lang="en-IN" sz="1200" spc="-1" strike="noStrike">
                <a:solidFill>
                  <a:srgbClr val="8b8b8b"/>
                </a:solidFill>
                <a:latin typeface="Calibri"/>
              </a:rPr>
              <a:t>09/10/2019</a:t>
            </a:fld>
            <a:endParaRPr b="0" lang="en-IN" sz="1200" spc="-1" strike="noStrike">
              <a:latin typeface="Times New Roman"/>
            </a:endParaRPr>
          </a:p>
        </p:txBody>
      </p:sp>
      <p:sp>
        <p:nvSpPr>
          <p:cNvPr id="21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20" name="TextShape 5"/>
          <p:cNvSpPr txBox="1"/>
          <p:nvPr/>
        </p:nvSpPr>
        <p:spPr>
          <a:xfrm>
            <a:off x="8610480" y="6356520"/>
            <a:ext cx="2742840" cy="364680"/>
          </a:xfrm>
          <a:prstGeom prst="rect">
            <a:avLst/>
          </a:prstGeom>
          <a:noFill/>
          <a:ln>
            <a:noFill/>
          </a:ln>
        </p:spPr>
        <p:txBody>
          <a:bodyPr anchor="ctr"/>
          <a:p>
            <a:pPr algn="r">
              <a:lnSpc>
                <a:spcPct val="100000"/>
              </a:lnSpc>
            </a:pPr>
            <a:fld id="{DAA99C65-9318-45E9-B64F-4F8EF0867660}" type="slidenum">
              <a:rPr b="0" lang="en-IN" sz="1200" spc="-1" strike="noStrike">
                <a:solidFill>
                  <a:srgbClr val="8b8b8b"/>
                </a:solidFill>
                <a:latin typeface="Calibri"/>
              </a:rPr>
              <a:t>1</a:t>
            </a:fld>
            <a:endParaRPr b="0" lang="en-IN" sz="1200" spc="-1" strike="noStrike">
              <a:latin typeface="Times New Roman"/>
            </a:endParaRPr>
          </a:p>
        </p:txBody>
      </p:sp>
      <p:pic>
        <p:nvPicPr>
          <p:cNvPr id="221" name="Picture 6" descr=""/>
          <p:cNvPicPr/>
          <p:nvPr/>
        </p:nvPicPr>
        <p:blipFill>
          <a:blip r:embed="rId1"/>
          <a:stretch/>
        </p:blipFill>
        <p:spPr>
          <a:xfrm>
            <a:off x="240840" y="410760"/>
            <a:ext cx="11085120" cy="572688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Term partitioning and document partitioning</a:t>
            </a:r>
            <a:endParaRPr b="0" lang="en-US" sz="4400" spc="-1" strike="noStrike">
              <a:solidFill>
                <a:srgbClr val="000000"/>
              </a:solidFill>
              <a:latin typeface="Calibri"/>
            </a:endParaRPr>
          </a:p>
        </p:txBody>
      </p:sp>
      <p:sp>
        <p:nvSpPr>
          <p:cNvPr id="223"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this chapter we will discuss about distributed indexing for term partitioned index</a:t>
            </a:r>
            <a:endParaRPr b="0" lang="en-US" sz="2800" spc="-1" strike="noStrike">
              <a:solidFill>
                <a:srgbClr val="000000"/>
              </a:solidFill>
              <a:latin typeface="Calibri"/>
            </a:endParaRPr>
          </a:p>
        </p:txBody>
      </p:sp>
      <p:sp>
        <p:nvSpPr>
          <p:cNvPr id="224" name="TextShape 3"/>
          <p:cNvSpPr txBox="1"/>
          <p:nvPr/>
        </p:nvSpPr>
        <p:spPr>
          <a:xfrm>
            <a:off x="838080" y="6356520"/>
            <a:ext cx="2742840" cy="364680"/>
          </a:xfrm>
          <a:prstGeom prst="rect">
            <a:avLst/>
          </a:prstGeom>
          <a:noFill/>
          <a:ln>
            <a:noFill/>
          </a:ln>
        </p:spPr>
        <p:txBody>
          <a:bodyPr anchor="ctr"/>
          <a:p>
            <a:pPr>
              <a:lnSpc>
                <a:spcPct val="100000"/>
              </a:lnSpc>
            </a:pPr>
            <a:fld id="{CA9191BC-57CD-42E3-BA06-502A6E24E8D7}" type="datetime1">
              <a:rPr b="0" lang="en-IN" sz="1200" spc="-1" strike="noStrike">
                <a:solidFill>
                  <a:srgbClr val="8b8b8b"/>
                </a:solidFill>
                <a:latin typeface="Calibri"/>
              </a:rPr>
              <a:t>09/10/2019</a:t>
            </a:fld>
            <a:endParaRPr b="0" lang="en-IN" sz="1200" spc="-1" strike="noStrike">
              <a:latin typeface="Times New Roman"/>
            </a:endParaRPr>
          </a:p>
        </p:txBody>
      </p:sp>
      <p:sp>
        <p:nvSpPr>
          <p:cNvPr id="22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26" name="TextShape 5"/>
          <p:cNvSpPr txBox="1"/>
          <p:nvPr/>
        </p:nvSpPr>
        <p:spPr>
          <a:xfrm>
            <a:off x="8610480" y="6356520"/>
            <a:ext cx="2742840" cy="364680"/>
          </a:xfrm>
          <a:prstGeom prst="rect">
            <a:avLst/>
          </a:prstGeom>
          <a:noFill/>
          <a:ln>
            <a:noFill/>
          </a:ln>
        </p:spPr>
        <p:txBody>
          <a:bodyPr anchor="ctr"/>
          <a:p>
            <a:pPr algn="r">
              <a:lnSpc>
                <a:spcPct val="100000"/>
              </a:lnSpc>
            </a:pPr>
            <a:fld id="{F0EDCE53-6D55-46B2-A1BE-340C85FB9887}" type="slidenum">
              <a:rPr b="0" lang="en-IN" sz="1200" spc="-1" strike="noStrike">
                <a:solidFill>
                  <a:srgbClr val="8b8b8b"/>
                </a:solidFill>
                <a:latin typeface="Calibri"/>
              </a:rPr>
              <a:t>1</a:t>
            </a:fld>
            <a:endParaRPr b="0" lang="en-IN" sz="1200" spc="-1" strike="noStrike">
              <a:latin typeface="Times New Roman"/>
            </a:endParaRPr>
          </a:p>
        </p:txBody>
      </p:sp>
      <p:sp>
        <p:nvSpPr>
          <p:cNvPr id="227" name="CustomShape 6"/>
          <p:cNvSpPr/>
          <p:nvPr/>
        </p:nvSpPr>
        <p:spPr>
          <a:xfrm>
            <a:off x="838080" y="1825560"/>
            <a:ext cx="8305560" cy="3655800"/>
          </a:xfrm>
          <a:prstGeom prst="rect">
            <a:avLst/>
          </a:prstGeom>
          <a:noFill/>
          <a:ln>
            <a:noFill/>
          </a:ln>
        </p:spPr>
        <p:style>
          <a:lnRef idx="0"/>
          <a:fillRef idx="0"/>
          <a:effectRef idx="0"/>
          <a:fontRef idx="minor"/>
        </p:style>
        <p:txBody>
          <a:bodyPr lIns="90000" rIns="90000" tIns="45000" bIns="45000"/>
          <a:p>
            <a:pPr>
              <a:lnSpc>
                <a:spcPct val="100000"/>
              </a:lnSpc>
            </a:pPr>
            <a:r>
              <a:rPr b="0" lang="en-IN" sz="1800" spc="-1" strike="noStrike">
                <a:solidFill>
                  <a:srgbClr val="000000"/>
                </a:solidFill>
                <a:latin typeface="CMR10"/>
              </a:rPr>
              <a:t>In a document-partitioned index, each node holds an index</a:t>
            </a:r>
            <a:endParaRPr b="0" lang="en-IN" sz="1800" spc="-1" strike="noStrike">
              <a:latin typeface="Arial"/>
            </a:endParaRPr>
          </a:p>
          <a:p>
            <a:pPr>
              <a:lnSpc>
                <a:spcPct val="100000"/>
              </a:lnSpc>
            </a:pPr>
            <a:r>
              <a:rPr b="0" lang="en-IN" sz="1800" spc="-1" strike="noStrike">
                <a:solidFill>
                  <a:srgbClr val="000000"/>
                </a:solidFill>
                <a:latin typeface="CMR10"/>
              </a:rPr>
              <a:t>for a subset of the documents in the collection. For instance, the index maintained by node 2</a:t>
            </a:r>
            <a:endParaRPr b="0" lang="en-IN" sz="1800" spc="-1" strike="noStrike">
              <a:latin typeface="Arial"/>
            </a:endParaRPr>
          </a:p>
          <a:p>
            <a:pPr>
              <a:lnSpc>
                <a:spcPct val="100000"/>
              </a:lnSpc>
            </a:pPr>
            <a:r>
              <a:rPr b="0" lang="en-IN" sz="1800" spc="-1" strike="noStrike">
                <a:solidFill>
                  <a:srgbClr val="000000"/>
                </a:solidFill>
                <a:latin typeface="CMR10"/>
              </a:rPr>
              <a:t>in Figure 14.1(a) contains the following docid lists:</a:t>
            </a:r>
            <a:endParaRPr b="0" lang="en-IN" sz="1800" spc="-1" strike="noStrike">
              <a:latin typeface="Arial"/>
            </a:endParaRPr>
          </a:p>
          <a:p>
            <a:pPr>
              <a:lnSpc>
                <a:spcPct val="100000"/>
              </a:lnSpc>
            </a:pPr>
            <a:r>
              <a:rPr b="0" lang="en-IN" sz="1800" spc="-1" strike="noStrike">
                <a:solidFill>
                  <a:srgbClr val="000000"/>
                </a:solidFill>
                <a:latin typeface="CMMI10"/>
              </a:rPr>
              <a:t>L</a:t>
            </a:r>
            <a:r>
              <a:rPr b="0" lang="en-IN" sz="800" spc="-1" strike="noStrike">
                <a:solidFill>
                  <a:srgbClr val="000000"/>
                </a:solidFill>
                <a:latin typeface="CMR7"/>
              </a:rPr>
              <a:t>1 </a:t>
            </a:r>
            <a:r>
              <a:rPr b="0" lang="en-IN" sz="1800" spc="-1" strike="noStrike">
                <a:solidFill>
                  <a:srgbClr val="000000"/>
                </a:solidFill>
                <a:latin typeface="CMR10"/>
              </a:rPr>
              <a:t>= 4</a:t>
            </a:r>
            <a:r>
              <a:rPr b="0" lang="en-IN" sz="1800" spc="-1" strike="noStrike">
                <a:solidFill>
                  <a:srgbClr val="000000"/>
                </a:solidFill>
                <a:latin typeface="CMMI10"/>
              </a:rPr>
              <a:t>, </a:t>
            </a:r>
            <a:r>
              <a:rPr b="0" lang="en-IN" sz="1800" spc="-1" strike="noStrike">
                <a:solidFill>
                  <a:srgbClr val="000000"/>
                </a:solidFill>
                <a:latin typeface="CMR10"/>
              </a:rPr>
              <a:t>6</a:t>
            </a:r>
            <a:r>
              <a:rPr b="0" lang="en-IN" sz="1800" spc="-1" strike="noStrike">
                <a:solidFill>
                  <a:srgbClr val="000000"/>
                </a:solidFill>
                <a:latin typeface="CMMI10"/>
              </a:rPr>
              <a:t>, L</a:t>
            </a:r>
            <a:r>
              <a:rPr b="0" lang="en-IN" sz="800" spc="-1" strike="noStrike">
                <a:solidFill>
                  <a:srgbClr val="000000"/>
                </a:solidFill>
                <a:latin typeface="CMR7"/>
              </a:rPr>
              <a:t>2 </a:t>
            </a:r>
            <a:r>
              <a:rPr b="0" lang="en-IN" sz="1800" spc="-1" strike="noStrike">
                <a:solidFill>
                  <a:srgbClr val="000000"/>
                </a:solidFill>
                <a:latin typeface="CMR10"/>
              </a:rPr>
              <a:t>= 5</a:t>
            </a:r>
            <a:r>
              <a:rPr b="0" lang="en-IN" sz="1800" spc="-1" strike="noStrike">
                <a:solidFill>
                  <a:srgbClr val="000000"/>
                </a:solidFill>
                <a:latin typeface="CMMI10"/>
              </a:rPr>
              <a:t>, L</a:t>
            </a:r>
            <a:r>
              <a:rPr b="0" lang="en-IN" sz="800" spc="-1" strike="noStrike">
                <a:solidFill>
                  <a:srgbClr val="000000"/>
                </a:solidFill>
                <a:latin typeface="CMR7"/>
              </a:rPr>
              <a:t>4 </a:t>
            </a:r>
            <a:r>
              <a:rPr b="0" lang="en-IN" sz="1800" spc="-1" strike="noStrike">
                <a:solidFill>
                  <a:srgbClr val="000000"/>
                </a:solidFill>
                <a:latin typeface="CMR10"/>
              </a:rPr>
              <a:t>= 4</a:t>
            </a:r>
            <a:r>
              <a:rPr b="0" lang="en-IN" sz="1800" spc="-1" strike="noStrike">
                <a:solidFill>
                  <a:srgbClr val="000000"/>
                </a:solidFill>
                <a:latin typeface="CMMI10"/>
              </a:rPr>
              <a:t>, L</a:t>
            </a:r>
            <a:r>
              <a:rPr b="0" lang="en-IN" sz="800" spc="-1" strike="noStrike">
                <a:solidFill>
                  <a:srgbClr val="000000"/>
                </a:solidFill>
                <a:latin typeface="CMR7"/>
              </a:rPr>
              <a:t>5 </a:t>
            </a:r>
            <a:r>
              <a:rPr b="0" lang="en-IN" sz="1800" spc="-1" strike="noStrike">
                <a:solidFill>
                  <a:srgbClr val="000000"/>
                </a:solidFill>
                <a:latin typeface="CMR10"/>
              </a:rPr>
              <a:t>= 6</a:t>
            </a:r>
            <a:r>
              <a:rPr b="0" lang="en-IN" sz="1800" spc="-1" strike="noStrike">
                <a:solidFill>
                  <a:srgbClr val="000000"/>
                </a:solidFill>
                <a:latin typeface="CMMI10"/>
              </a:rPr>
              <a:t>, L</a:t>
            </a:r>
            <a:r>
              <a:rPr b="0" lang="en-IN" sz="800" spc="-1" strike="noStrike">
                <a:solidFill>
                  <a:srgbClr val="000000"/>
                </a:solidFill>
                <a:latin typeface="CMR7"/>
              </a:rPr>
              <a:t>7 </a:t>
            </a:r>
            <a:r>
              <a:rPr b="0" lang="en-IN" sz="1800" spc="-1" strike="noStrike">
                <a:solidFill>
                  <a:srgbClr val="000000"/>
                </a:solidFill>
                <a:latin typeface="CMR10"/>
              </a:rPr>
              <a:t>= 4</a:t>
            </a:r>
            <a:r>
              <a:rPr b="0" lang="en-IN" sz="1800" spc="-1" strike="noStrike">
                <a:solidFill>
                  <a:srgbClr val="000000"/>
                </a:solidFill>
                <a:latin typeface="CMMI10"/>
              </a:rPr>
              <a:t>, </a:t>
            </a:r>
            <a:r>
              <a:rPr b="0" lang="en-IN" sz="1800" spc="-1" strike="noStrike">
                <a:solidFill>
                  <a:srgbClr val="000000"/>
                </a:solidFill>
                <a:latin typeface="CMR10"/>
              </a:rPr>
              <a:t>6</a:t>
            </a:r>
            <a:r>
              <a:rPr b="0" lang="en-IN" sz="1800" spc="-1" strike="noStrike">
                <a:solidFill>
                  <a:srgbClr val="000000"/>
                </a:solidFill>
                <a:latin typeface="CMMI10"/>
              </a:rPr>
              <a:t>.</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Calibri"/>
              </a:rPr>
              <a:t>In a term-partitioned index, each node is responsible for a subset of the terms in the collection.</a:t>
            </a:r>
            <a:endParaRPr b="0" lang="en-IN" sz="1800" spc="-1" strike="noStrike">
              <a:latin typeface="Arial"/>
            </a:endParaRPr>
          </a:p>
          <a:p>
            <a:pPr>
              <a:lnSpc>
                <a:spcPct val="100000"/>
              </a:lnSpc>
            </a:pPr>
            <a:r>
              <a:rPr b="0" lang="en-IN" sz="1800" spc="-1" strike="noStrike">
                <a:solidFill>
                  <a:srgbClr val="000000"/>
                </a:solidFill>
                <a:latin typeface="Calibri"/>
              </a:rPr>
              <a:t>The index stored in node 1 in Figure 14.1(b) contains the following lists:</a:t>
            </a:r>
            <a:endParaRPr b="0" lang="en-IN" sz="1800" spc="-1" strike="noStrike">
              <a:latin typeface="Arial"/>
            </a:endParaRPr>
          </a:p>
          <a:p>
            <a:pPr>
              <a:lnSpc>
                <a:spcPct val="100000"/>
              </a:lnSpc>
            </a:pPr>
            <a:r>
              <a:rPr b="0" lang="en-IN" sz="1800" spc="-1" strike="noStrike">
                <a:solidFill>
                  <a:srgbClr val="000000"/>
                </a:solidFill>
                <a:latin typeface="Calibri"/>
              </a:rPr>
              <a:t>L1 = 1, 3, 4, 6, 9, L2 = 2, 5, L3 = 2, 3, 8.</a:t>
            </a:r>
            <a:endParaRPr b="0" lang="en-IN" sz="1800" spc="-1" strike="noStrike">
              <a:latin typeface="Arial"/>
            </a:endParaRPr>
          </a:p>
          <a:p>
            <a:pPr>
              <a:lnSpc>
                <a:spcPct val="100000"/>
              </a:lnSpc>
            </a:pPr>
            <a:endParaRPr b="0" lang="en-IN"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MapReduce</a:t>
            </a:r>
            <a:endParaRPr b="0" lang="en-US" sz="4400" spc="-1" strike="noStrike">
              <a:solidFill>
                <a:srgbClr val="000000"/>
              </a:solidFill>
              <a:latin typeface="Calibri"/>
            </a:endParaRPr>
          </a:p>
        </p:txBody>
      </p:sp>
      <p:sp>
        <p:nvSpPr>
          <p:cNvPr id="22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MapReduce is an architecture for distributed computing</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Master node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Worker nodes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Master node directs the process of assigning and reassigning tasks to individual worker nodes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map and reduce phases of MapReduce split up the computing job into chunks that standard machines can process in a short time\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chunks should be not too small and not too large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30" name="TextShape 3"/>
          <p:cNvSpPr txBox="1"/>
          <p:nvPr/>
        </p:nvSpPr>
        <p:spPr>
          <a:xfrm>
            <a:off x="838080" y="6356520"/>
            <a:ext cx="2742840" cy="364680"/>
          </a:xfrm>
          <a:prstGeom prst="rect">
            <a:avLst/>
          </a:prstGeom>
          <a:noFill/>
          <a:ln>
            <a:noFill/>
          </a:ln>
        </p:spPr>
        <p:txBody>
          <a:bodyPr anchor="ctr"/>
          <a:p>
            <a:pPr>
              <a:lnSpc>
                <a:spcPct val="100000"/>
              </a:lnSpc>
            </a:pPr>
            <a:fld id="{C047CB23-3D99-49DC-BD46-9EC36644452D}" type="datetime1">
              <a:rPr b="0" lang="en-IN" sz="1200" spc="-1" strike="noStrike">
                <a:solidFill>
                  <a:srgbClr val="8b8b8b"/>
                </a:solidFill>
                <a:latin typeface="Calibri"/>
              </a:rPr>
              <a:t>09/10/2019</a:t>
            </a:fld>
            <a:endParaRPr b="0" lang="en-IN" sz="1200" spc="-1" strike="noStrike">
              <a:latin typeface="Times New Roman"/>
            </a:endParaRPr>
          </a:p>
        </p:txBody>
      </p:sp>
      <p:sp>
        <p:nvSpPr>
          <p:cNvPr id="23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32" name="TextShape 5"/>
          <p:cNvSpPr txBox="1"/>
          <p:nvPr/>
        </p:nvSpPr>
        <p:spPr>
          <a:xfrm>
            <a:off x="8610480" y="6356520"/>
            <a:ext cx="2742840" cy="364680"/>
          </a:xfrm>
          <a:prstGeom prst="rect">
            <a:avLst/>
          </a:prstGeom>
          <a:noFill/>
          <a:ln>
            <a:noFill/>
          </a:ln>
        </p:spPr>
        <p:txBody>
          <a:bodyPr anchor="ctr"/>
          <a:p>
            <a:pPr algn="r">
              <a:lnSpc>
                <a:spcPct val="100000"/>
              </a:lnSpc>
            </a:pPr>
            <a:fld id="{6DF454F9-3CFB-41BF-8760-4FBF356B813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Role of master node</a:t>
            </a:r>
            <a:endParaRPr b="0" lang="en-US" sz="4400" spc="-1" strike="noStrike">
              <a:solidFill>
                <a:srgbClr val="000000"/>
              </a:solidFill>
              <a:latin typeface="Calibri"/>
            </a:endParaRPr>
          </a:p>
        </p:txBody>
      </p:sp>
      <p:sp>
        <p:nvSpPr>
          <p:cNvPr id="23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Assigns and reassigns tasks to worker nodes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machine finishes one split, it is assigned next one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If machine dies or has hardware problems, the split it is working on is assigned to another machine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35" name="TextShape 3"/>
          <p:cNvSpPr txBox="1"/>
          <p:nvPr/>
        </p:nvSpPr>
        <p:spPr>
          <a:xfrm>
            <a:off x="838080" y="6356520"/>
            <a:ext cx="2742840" cy="364680"/>
          </a:xfrm>
          <a:prstGeom prst="rect">
            <a:avLst/>
          </a:prstGeom>
          <a:noFill/>
          <a:ln>
            <a:noFill/>
          </a:ln>
        </p:spPr>
        <p:txBody>
          <a:bodyPr anchor="ctr"/>
          <a:p>
            <a:pPr>
              <a:lnSpc>
                <a:spcPct val="100000"/>
              </a:lnSpc>
            </a:pPr>
            <a:fld id="{D169BF42-85D2-4D24-9465-2577B353FF4D}" type="datetime1">
              <a:rPr b="0" lang="en-IN" sz="1200" spc="-1" strike="noStrike">
                <a:solidFill>
                  <a:srgbClr val="8b8b8b"/>
                </a:solidFill>
                <a:latin typeface="Calibri"/>
              </a:rPr>
              <a:t>09/10/2019</a:t>
            </a:fld>
            <a:endParaRPr b="0" lang="en-IN" sz="1200" spc="-1" strike="noStrike">
              <a:latin typeface="Times New Roman"/>
            </a:endParaRPr>
          </a:p>
        </p:txBody>
      </p:sp>
      <p:sp>
        <p:nvSpPr>
          <p:cNvPr id="236"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37" name="TextShape 5"/>
          <p:cNvSpPr txBox="1"/>
          <p:nvPr/>
        </p:nvSpPr>
        <p:spPr>
          <a:xfrm>
            <a:off x="8610480" y="6356520"/>
            <a:ext cx="2742840" cy="364680"/>
          </a:xfrm>
          <a:prstGeom prst="rect">
            <a:avLst/>
          </a:prstGeom>
          <a:noFill/>
          <a:ln>
            <a:noFill/>
          </a:ln>
        </p:spPr>
        <p:txBody>
          <a:bodyPr anchor="ctr"/>
          <a:p>
            <a:pPr algn="r">
              <a:lnSpc>
                <a:spcPct val="100000"/>
              </a:lnSpc>
            </a:pPr>
            <a:fld id="{2E554A78-7369-44D8-98CB-4A6D4E60DEEB}"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Note</a:t>
            </a:r>
            <a:endParaRPr b="0" lang="en-US" sz="4400" spc="-1" strike="noStrike">
              <a:solidFill>
                <a:srgbClr val="000000"/>
              </a:solidFill>
              <a:latin typeface="Calibri"/>
            </a:endParaRPr>
          </a:p>
        </p:txBody>
      </p:sp>
      <p:sp>
        <p:nvSpPr>
          <p:cNvPr id="9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Assumption: Collection is static i.e. it never changes …. There are no additions or deletions to the collection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Desirable to keep entire index in RAM for performance reasons, however in many applications it is not feasible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Hard drive is much cheaper than the RAM. In 2010 1GB RAM costed 200 times of the cost of 1GB hard drive space. This difference might be even more today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in memory index is 10 to 20 times faster than an on-disk index.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Hence throughout the chapter we focus on hybrid organizations of the index in which some parts of the index are kept in main memory and majority of the data are on the hard disk. We do so assuming that main memory is a scarce resource</a:t>
            </a:r>
            <a:endParaRPr b="0" lang="en-US" sz="2800" spc="-1" strike="noStrike">
              <a:solidFill>
                <a:srgbClr val="000000"/>
              </a:solidFill>
              <a:latin typeface="Calibri"/>
            </a:endParaRPr>
          </a:p>
        </p:txBody>
      </p:sp>
      <p:sp>
        <p:nvSpPr>
          <p:cNvPr id="97" name="TextShape 3"/>
          <p:cNvSpPr txBox="1"/>
          <p:nvPr/>
        </p:nvSpPr>
        <p:spPr>
          <a:xfrm>
            <a:off x="838080" y="6356520"/>
            <a:ext cx="2742840" cy="364680"/>
          </a:xfrm>
          <a:prstGeom prst="rect">
            <a:avLst/>
          </a:prstGeom>
          <a:noFill/>
          <a:ln>
            <a:noFill/>
          </a:ln>
        </p:spPr>
        <p:txBody>
          <a:bodyPr anchor="ctr"/>
          <a:p>
            <a:pPr>
              <a:lnSpc>
                <a:spcPct val="100000"/>
              </a:lnSpc>
            </a:pPr>
            <a:fld id="{0E3409F4-8EE8-45E4-A614-E7205AAA9B85}" type="datetime1">
              <a:rPr b="0" lang="en-IN" sz="1200" spc="-1" strike="noStrike">
                <a:solidFill>
                  <a:srgbClr val="8b8b8b"/>
                </a:solidFill>
                <a:latin typeface="Calibri"/>
              </a:rPr>
              <a:t>09/10/2019</a:t>
            </a:fld>
            <a:endParaRPr b="0" lang="en-IN" sz="1200" spc="-1" strike="noStrike">
              <a:latin typeface="Times New Roman"/>
            </a:endParaRPr>
          </a:p>
        </p:txBody>
      </p:sp>
      <p:sp>
        <p:nvSpPr>
          <p:cNvPr id="9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99" name="TextShape 5"/>
          <p:cNvSpPr txBox="1"/>
          <p:nvPr/>
        </p:nvSpPr>
        <p:spPr>
          <a:xfrm>
            <a:off x="8610480" y="6356520"/>
            <a:ext cx="2742840" cy="364680"/>
          </a:xfrm>
          <a:prstGeom prst="rect">
            <a:avLst/>
          </a:prstGeom>
          <a:noFill/>
          <a:ln>
            <a:noFill/>
          </a:ln>
        </p:spPr>
        <p:txBody>
          <a:bodyPr anchor="ctr"/>
          <a:p>
            <a:pPr algn="r">
              <a:lnSpc>
                <a:spcPct val="100000"/>
              </a:lnSpc>
            </a:pPr>
            <a:fld id="{0CF548AE-0A1E-482C-BBA8-46BC7168B68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Key value pairs indexing are &lt;term id, doc id &gt;</a:t>
            </a:r>
            <a:br/>
            <a:endParaRPr b="0" lang="en-US" sz="4400" spc="-1" strike="noStrike">
              <a:solidFill>
                <a:srgbClr val="000000"/>
              </a:solidFill>
              <a:latin typeface="Calibri"/>
            </a:endParaRPr>
          </a:p>
        </p:txBody>
      </p:sp>
      <p:sp>
        <p:nvSpPr>
          <p:cNvPr id="239" name="TextShape 2"/>
          <p:cNvSpPr txBox="1"/>
          <p:nvPr/>
        </p:nvSpPr>
        <p:spPr>
          <a:xfrm>
            <a:off x="903960" y="1461960"/>
            <a:ext cx="10515240" cy="4894200"/>
          </a:xfrm>
          <a:prstGeom prst="rect">
            <a:avLst/>
          </a:prstGeom>
          <a:noFill/>
          <a:ln>
            <a:noFill/>
          </a:ln>
        </p:spPr>
        <p:txBody>
          <a:bodyPr/>
          <a:p>
            <a:pPr>
              <a:lnSpc>
                <a:spcPct val="90000"/>
              </a:lnSpc>
              <a:spcBef>
                <a:spcPts val="1001"/>
              </a:spcBef>
            </a:pPr>
            <a:r>
              <a:rPr b="0" lang="en-US" sz="2800" spc="-1" strike="noStrike">
                <a:solidFill>
                  <a:srgbClr val="000000"/>
                </a:solidFill>
                <a:latin typeface="Calibri"/>
              </a:rPr>
              <a:t>MAP Phase: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mapping splits of input data to key value pairs</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map phase writes its output to local intermediate files called </a:t>
            </a:r>
            <a:r>
              <a:rPr b="0" lang="en-US" sz="2800" spc="-1" strike="noStrike">
                <a:solidFill>
                  <a:srgbClr val="000000"/>
                </a:solidFill>
                <a:latin typeface="Calibri"/>
              </a:rPr>
              <a:t>	</a:t>
            </a:r>
            <a:r>
              <a:rPr b="0" lang="en-US" sz="2800" spc="-1" strike="noStrike">
                <a:solidFill>
                  <a:srgbClr val="000000"/>
                </a:solidFill>
                <a:latin typeface="Calibri"/>
              </a:rPr>
              <a:t>as segment files</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Reduce Phase:</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All values of a given key get stored together</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the keys are partitioned into j term partitions</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Note: The term partitions are defined by the person who operates the indexing system</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40" name="TextShape 3"/>
          <p:cNvSpPr txBox="1"/>
          <p:nvPr/>
        </p:nvSpPr>
        <p:spPr>
          <a:xfrm>
            <a:off x="838080" y="6356520"/>
            <a:ext cx="2742840" cy="364680"/>
          </a:xfrm>
          <a:prstGeom prst="rect">
            <a:avLst/>
          </a:prstGeom>
          <a:noFill/>
          <a:ln>
            <a:noFill/>
          </a:ln>
        </p:spPr>
        <p:txBody>
          <a:bodyPr anchor="ctr"/>
          <a:p>
            <a:pPr>
              <a:lnSpc>
                <a:spcPct val="100000"/>
              </a:lnSpc>
            </a:pPr>
            <a:fld id="{CA571688-4E06-4646-8194-507706289775}" type="datetime1">
              <a:rPr b="0" lang="en-IN" sz="1200" spc="-1" strike="noStrike">
                <a:solidFill>
                  <a:srgbClr val="8b8b8b"/>
                </a:solidFill>
                <a:latin typeface="Calibri"/>
              </a:rPr>
              <a:t>09/10/2019</a:t>
            </a:fld>
            <a:endParaRPr b="0" lang="en-IN" sz="1200" spc="-1" strike="noStrike">
              <a:latin typeface="Times New Roman"/>
            </a:endParaRPr>
          </a:p>
        </p:txBody>
      </p:sp>
      <p:sp>
        <p:nvSpPr>
          <p:cNvPr id="24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42" name="TextShape 5"/>
          <p:cNvSpPr txBox="1"/>
          <p:nvPr/>
        </p:nvSpPr>
        <p:spPr>
          <a:xfrm>
            <a:off x="8610480" y="6356520"/>
            <a:ext cx="2742840" cy="364680"/>
          </a:xfrm>
          <a:prstGeom prst="rect">
            <a:avLst/>
          </a:prstGeom>
          <a:noFill/>
          <a:ln>
            <a:noFill/>
          </a:ln>
        </p:spPr>
        <p:txBody>
          <a:bodyPr anchor="ctr"/>
          <a:p>
            <a:pPr algn="r">
              <a:lnSpc>
                <a:spcPct val="100000"/>
              </a:lnSpc>
            </a:pPr>
            <a:fld id="{4258CDA4-B9FC-4546-93A6-4A6593776077}"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Parsers and inverters</a:t>
            </a:r>
            <a:endParaRPr b="0" lang="en-US" sz="4400" spc="-1" strike="noStrike">
              <a:solidFill>
                <a:srgbClr val="000000"/>
              </a:solidFill>
              <a:latin typeface="Calibri"/>
            </a:endParaRPr>
          </a:p>
        </p:txBody>
      </p:sp>
      <p:sp>
        <p:nvSpPr>
          <p:cNvPr id="244"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Parsers and inverters are not separate sets of machines.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The master identifies idle machines and assigns tasks to them.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same machine can be a parser in the map phase and an inverter in the reduce phase.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And there are often other jobs that run in parallel with index construction, so in between being a parser and an inverter a machine might do some crawling or another unrelated task.</a:t>
            </a:r>
            <a:endParaRPr b="0" lang="en-US" sz="2800" spc="-1" strike="noStrike">
              <a:solidFill>
                <a:srgbClr val="000000"/>
              </a:solidFill>
              <a:latin typeface="Calibri"/>
            </a:endParaRPr>
          </a:p>
        </p:txBody>
      </p:sp>
      <p:sp>
        <p:nvSpPr>
          <p:cNvPr id="245" name="TextShape 3"/>
          <p:cNvSpPr txBox="1"/>
          <p:nvPr/>
        </p:nvSpPr>
        <p:spPr>
          <a:xfrm>
            <a:off x="838080" y="6356520"/>
            <a:ext cx="2742840" cy="364680"/>
          </a:xfrm>
          <a:prstGeom prst="rect">
            <a:avLst/>
          </a:prstGeom>
          <a:noFill/>
          <a:ln>
            <a:noFill/>
          </a:ln>
        </p:spPr>
        <p:txBody>
          <a:bodyPr anchor="ctr"/>
          <a:p>
            <a:pPr>
              <a:lnSpc>
                <a:spcPct val="100000"/>
              </a:lnSpc>
            </a:pPr>
            <a:fld id="{4744D59D-64AB-43C2-B657-DE1F6F2373FD}" type="datetime1">
              <a:rPr b="0" lang="en-IN" sz="1200" spc="-1" strike="noStrike">
                <a:solidFill>
                  <a:srgbClr val="8b8b8b"/>
                </a:solidFill>
                <a:latin typeface="Calibri"/>
              </a:rPr>
              <a:t>09/10/2019</a:t>
            </a:fld>
            <a:endParaRPr b="0" lang="en-IN" sz="1200" spc="-1" strike="noStrike">
              <a:latin typeface="Times New Roman"/>
            </a:endParaRPr>
          </a:p>
        </p:txBody>
      </p:sp>
      <p:sp>
        <p:nvSpPr>
          <p:cNvPr id="246"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47" name="TextShape 5"/>
          <p:cNvSpPr txBox="1"/>
          <p:nvPr/>
        </p:nvSpPr>
        <p:spPr>
          <a:xfrm>
            <a:off x="8610480" y="6356520"/>
            <a:ext cx="2742840" cy="364680"/>
          </a:xfrm>
          <a:prstGeom prst="rect">
            <a:avLst/>
          </a:prstGeom>
          <a:noFill/>
          <a:ln>
            <a:noFill/>
          </a:ln>
        </p:spPr>
        <p:txBody>
          <a:bodyPr anchor="ctr"/>
          <a:p>
            <a:pPr algn="r">
              <a:lnSpc>
                <a:spcPct val="100000"/>
              </a:lnSpc>
            </a:pPr>
            <a:fld id="{A69E107A-30FD-4CB9-99C8-2A157D0E3D54}"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249"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250" name="TextShape 3"/>
          <p:cNvSpPr txBox="1"/>
          <p:nvPr/>
        </p:nvSpPr>
        <p:spPr>
          <a:xfrm>
            <a:off x="838080" y="6356520"/>
            <a:ext cx="2742840" cy="364680"/>
          </a:xfrm>
          <a:prstGeom prst="rect">
            <a:avLst/>
          </a:prstGeom>
          <a:noFill/>
          <a:ln>
            <a:noFill/>
          </a:ln>
        </p:spPr>
        <p:txBody>
          <a:bodyPr anchor="ctr"/>
          <a:p>
            <a:pPr>
              <a:lnSpc>
                <a:spcPct val="100000"/>
              </a:lnSpc>
            </a:pPr>
            <a:fld id="{657F077A-F971-4ACD-AD9D-C54F005921E4}" type="datetime1">
              <a:rPr b="0" lang="en-IN" sz="1200" spc="-1" strike="noStrike">
                <a:solidFill>
                  <a:srgbClr val="8b8b8b"/>
                </a:solidFill>
                <a:latin typeface="Calibri"/>
              </a:rPr>
              <a:t>09/10/2019</a:t>
            </a:fld>
            <a:endParaRPr b="0" lang="en-IN" sz="1200" spc="-1" strike="noStrike">
              <a:latin typeface="Times New Roman"/>
            </a:endParaRPr>
          </a:p>
        </p:txBody>
      </p:sp>
      <p:sp>
        <p:nvSpPr>
          <p:cNvPr id="25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52" name="TextShape 5"/>
          <p:cNvSpPr txBox="1"/>
          <p:nvPr/>
        </p:nvSpPr>
        <p:spPr>
          <a:xfrm>
            <a:off x="8610480" y="6356520"/>
            <a:ext cx="2742840" cy="364680"/>
          </a:xfrm>
          <a:prstGeom prst="rect">
            <a:avLst/>
          </a:prstGeom>
          <a:noFill/>
          <a:ln>
            <a:noFill/>
          </a:ln>
        </p:spPr>
        <p:txBody>
          <a:bodyPr anchor="ctr"/>
          <a:p>
            <a:pPr algn="r">
              <a:lnSpc>
                <a:spcPct val="100000"/>
              </a:lnSpc>
            </a:pPr>
            <a:fld id="{2558C198-ADC7-4487-B1AB-C8E03A0AE6A5}" type="slidenum">
              <a:rPr b="0" lang="en-IN" sz="1200" spc="-1" strike="noStrike">
                <a:solidFill>
                  <a:srgbClr val="8b8b8b"/>
                </a:solidFill>
                <a:latin typeface="Calibri"/>
              </a:rPr>
              <a:t>1</a:t>
            </a:fld>
            <a:endParaRPr b="0" lang="en-IN" sz="1200" spc="-1" strike="noStrike">
              <a:latin typeface="Times New Roman"/>
            </a:endParaRPr>
          </a:p>
        </p:txBody>
      </p:sp>
      <p:pic>
        <p:nvPicPr>
          <p:cNvPr id="253" name="Picture 6" descr=""/>
          <p:cNvPicPr/>
          <p:nvPr/>
        </p:nvPicPr>
        <p:blipFill>
          <a:blip r:embed="rId1"/>
          <a:stretch/>
        </p:blipFill>
        <p:spPr>
          <a:xfrm>
            <a:off x="1040400" y="330840"/>
            <a:ext cx="9641880" cy="590832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Problem on map reduce</a:t>
            </a:r>
            <a:endParaRPr b="0" lang="en-US" sz="4400" spc="-1" strike="noStrike">
              <a:solidFill>
                <a:srgbClr val="000000"/>
              </a:solidFill>
              <a:latin typeface="Calibri"/>
            </a:endParaRPr>
          </a:p>
        </p:txBody>
      </p:sp>
      <p:sp>
        <p:nvSpPr>
          <p:cNvPr id="255"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256" name="TextShape 3"/>
          <p:cNvSpPr txBox="1"/>
          <p:nvPr/>
        </p:nvSpPr>
        <p:spPr>
          <a:xfrm>
            <a:off x="838080" y="6356520"/>
            <a:ext cx="2742840" cy="364680"/>
          </a:xfrm>
          <a:prstGeom prst="rect">
            <a:avLst/>
          </a:prstGeom>
          <a:noFill/>
          <a:ln>
            <a:noFill/>
          </a:ln>
        </p:spPr>
        <p:txBody>
          <a:bodyPr anchor="ctr"/>
          <a:p>
            <a:pPr>
              <a:lnSpc>
                <a:spcPct val="100000"/>
              </a:lnSpc>
            </a:pPr>
            <a:fld id="{BC816853-40EA-46F0-930C-6B8B763AC54A}" type="datetime1">
              <a:rPr b="0" lang="en-IN" sz="1200" spc="-1" strike="noStrike">
                <a:solidFill>
                  <a:srgbClr val="8b8b8b"/>
                </a:solidFill>
                <a:latin typeface="Calibri"/>
              </a:rPr>
              <a:t>09/10/2019</a:t>
            </a:fld>
            <a:endParaRPr b="0" lang="en-IN" sz="1200" spc="-1" strike="noStrike">
              <a:latin typeface="Times New Roman"/>
            </a:endParaRPr>
          </a:p>
        </p:txBody>
      </p:sp>
      <p:sp>
        <p:nvSpPr>
          <p:cNvPr id="257"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58" name="TextShape 5"/>
          <p:cNvSpPr txBox="1"/>
          <p:nvPr/>
        </p:nvSpPr>
        <p:spPr>
          <a:xfrm>
            <a:off x="8610480" y="6356520"/>
            <a:ext cx="2742840" cy="364680"/>
          </a:xfrm>
          <a:prstGeom prst="rect">
            <a:avLst/>
          </a:prstGeom>
          <a:noFill/>
          <a:ln>
            <a:noFill/>
          </a:ln>
        </p:spPr>
        <p:txBody>
          <a:bodyPr anchor="ctr"/>
          <a:p>
            <a:pPr algn="r">
              <a:lnSpc>
                <a:spcPct val="100000"/>
              </a:lnSpc>
            </a:pPr>
            <a:fld id="{C1D8945C-6014-4026-927D-025BA7ADF1F9}"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1523880" y="1122480"/>
            <a:ext cx="9143640" cy="2387160"/>
          </a:xfrm>
          <a:prstGeom prst="rect">
            <a:avLst/>
          </a:prstGeom>
          <a:noFill/>
          <a:ln>
            <a:noFill/>
          </a:ln>
        </p:spPr>
        <p:txBody>
          <a:bodyPr anchor="b"/>
          <a:p>
            <a:pPr algn="ctr">
              <a:lnSpc>
                <a:spcPct val="90000"/>
              </a:lnSpc>
            </a:pPr>
            <a:r>
              <a:rPr b="0" lang="en-US" sz="6000" spc="-1" strike="noStrike">
                <a:solidFill>
                  <a:srgbClr val="000000"/>
                </a:solidFill>
                <a:latin typeface="Calibri Light"/>
              </a:rPr>
              <a:t>Computing scores in a complete search system</a:t>
            </a:r>
            <a:endParaRPr b="0" lang="en-US" sz="6000" spc="-1" strike="noStrike">
              <a:solidFill>
                <a:srgbClr val="000000"/>
              </a:solidFill>
              <a:latin typeface="Calibri"/>
            </a:endParaRPr>
          </a:p>
        </p:txBody>
      </p:sp>
      <p:sp>
        <p:nvSpPr>
          <p:cNvPr id="260"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IN" sz="2400" spc="-1" strike="noStrike">
                <a:solidFill>
                  <a:srgbClr val="000000"/>
                </a:solidFill>
                <a:latin typeface="Calibri"/>
              </a:rPr>
              <a:t>Mansi A. Radke</a:t>
            </a:r>
            <a:endParaRPr b="0" lang="en-IN" sz="2400" spc="-1" strike="noStrike">
              <a:latin typeface="Arial"/>
            </a:endParaRPr>
          </a:p>
        </p:txBody>
      </p:sp>
      <p:sp>
        <p:nvSpPr>
          <p:cNvPr id="261" name="TextShape 3"/>
          <p:cNvSpPr txBox="1"/>
          <p:nvPr/>
        </p:nvSpPr>
        <p:spPr>
          <a:xfrm>
            <a:off x="838080" y="6356520"/>
            <a:ext cx="2742840" cy="364680"/>
          </a:xfrm>
          <a:prstGeom prst="rect">
            <a:avLst/>
          </a:prstGeom>
          <a:noFill/>
          <a:ln>
            <a:noFill/>
          </a:ln>
        </p:spPr>
        <p:txBody>
          <a:bodyPr anchor="ctr"/>
          <a:p>
            <a:pPr>
              <a:lnSpc>
                <a:spcPct val="100000"/>
              </a:lnSpc>
            </a:pPr>
            <a:fld id="{4228ACE5-2075-456B-B391-820EBE03C0E2}" type="datetime1">
              <a:rPr b="0" lang="en-IN" sz="1200" spc="-1" strike="noStrike">
                <a:solidFill>
                  <a:srgbClr val="8b8b8b"/>
                </a:solidFill>
                <a:latin typeface="Calibri"/>
              </a:rPr>
              <a:t>09/10/2019</a:t>
            </a:fld>
            <a:endParaRPr b="0" lang="en-IN" sz="1200" spc="-1" strike="noStrike">
              <a:latin typeface="Times New Roman"/>
            </a:endParaRPr>
          </a:p>
        </p:txBody>
      </p:sp>
      <p:sp>
        <p:nvSpPr>
          <p:cNvPr id="262"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63" name="TextShape 5"/>
          <p:cNvSpPr txBox="1"/>
          <p:nvPr/>
        </p:nvSpPr>
        <p:spPr>
          <a:xfrm>
            <a:off x="8610480" y="6356520"/>
            <a:ext cx="2742840" cy="364680"/>
          </a:xfrm>
          <a:prstGeom prst="rect">
            <a:avLst/>
          </a:prstGeom>
          <a:noFill/>
          <a:ln>
            <a:noFill/>
          </a:ln>
        </p:spPr>
        <p:txBody>
          <a:bodyPr anchor="ctr"/>
          <a:p>
            <a:pPr algn="r">
              <a:lnSpc>
                <a:spcPct val="100000"/>
              </a:lnSpc>
            </a:pPr>
            <a:fld id="{8BFF35D2-D2AC-42A5-9083-376C89D580C7}"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Efficient scoring and ranking in a complete search system</a:t>
            </a:r>
            <a:endParaRPr b="0" lang="en-US" sz="4400" spc="-1" strike="noStrike">
              <a:solidFill>
                <a:srgbClr val="000000"/>
              </a:solidFill>
              <a:latin typeface="Calibri"/>
            </a:endParaRPr>
          </a:p>
        </p:txBody>
      </p:sp>
      <p:sp>
        <p:nvSpPr>
          <p:cNvPr id="26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the purpose of ranking the documents matching a given query, we are really interested in the relative (rather than absolute) scores of the documents in the collection. To this end, it suffices to compute the cosine similarity from each document unit vector </a:t>
            </a:r>
            <a:r>
              <a:rPr b="0" i="1" lang="en-US" sz="2800" spc="-1" strike="noStrike">
                <a:solidFill>
                  <a:srgbClr val="000000"/>
                </a:solidFill>
                <a:latin typeface="Calibri"/>
              </a:rPr>
              <a:t>v</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to </a:t>
            </a:r>
            <a:r>
              <a:rPr b="0" i="1" lang="en-US" sz="2800" spc="-1" strike="noStrike">
                <a:solidFill>
                  <a:srgbClr val="000000"/>
                </a:solidFill>
                <a:latin typeface="Calibri"/>
              </a:rPr>
              <a:t>V </a:t>
            </a:r>
            <a:r>
              <a:rPr b="0" lang="en-US" sz="2800" spc="-1" strike="noStrike">
                <a:solidFill>
                  <a:srgbClr val="000000"/>
                </a:solidFill>
                <a:latin typeface="Calibri"/>
              </a:rPr>
              <a:t>(</a:t>
            </a:r>
            <a:r>
              <a:rPr b="0" i="1" lang="en-US" sz="2800" spc="-1" strike="noStrike">
                <a:solidFill>
                  <a:srgbClr val="000000"/>
                </a:solidFill>
                <a:latin typeface="Calibri"/>
              </a:rPr>
              <a:t>q</a:t>
            </a:r>
            <a:r>
              <a:rPr b="0" lang="en-US" sz="2800" spc="-1" strike="noStrike">
                <a:solidFill>
                  <a:srgbClr val="000000"/>
                </a:solidFill>
                <a:latin typeface="Calibri"/>
              </a:rPr>
              <a:t>) (in which all non-zero components of the query vector are set to 1), rather than to the unit vector </a:t>
            </a:r>
            <a:r>
              <a:rPr b="0" i="1" lang="en-US" sz="2800" spc="-1" strike="noStrike">
                <a:solidFill>
                  <a:srgbClr val="000000"/>
                </a:solidFill>
                <a:latin typeface="Calibri"/>
              </a:rPr>
              <a:t>v</a:t>
            </a:r>
            <a:r>
              <a:rPr b="0" lang="en-US" sz="2800" spc="-1" strike="noStrike">
                <a:solidFill>
                  <a:srgbClr val="000000"/>
                </a:solidFill>
                <a:latin typeface="Calibri"/>
              </a:rPr>
              <a:t>(</a:t>
            </a:r>
            <a:r>
              <a:rPr b="0" i="1" lang="en-US" sz="2800" spc="-1" strike="noStrike">
                <a:solidFill>
                  <a:srgbClr val="000000"/>
                </a:solidFill>
                <a:latin typeface="Calibri"/>
              </a:rPr>
              <a:t>q</a:t>
            </a:r>
            <a:r>
              <a:rPr b="0" lang="en-US" sz="2800" spc="-1" strike="noStrike">
                <a:solidFill>
                  <a:srgbClr val="000000"/>
                </a:solidFill>
                <a:latin typeface="Calibri"/>
              </a:rPr>
              <a:t>) for any two documents d1 and d2.</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any document </a:t>
            </a:r>
            <a:r>
              <a:rPr b="0" i="1" lang="en-US" sz="2800" spc="-1" strike="noStrike">
                <a:solidFill>
                  <a:srgbClr val="000000"/>
                </a:solidFill>
                <a:latin typeface="Calibri"/>
              </a:rPr>
              <a:t>d</a:t>
            </a:r>
            <a:r>
              <a:rPr b="0" lang="en-US" sz="2800" spc="-1" strike="noStrike">
                <a:solidFill>
                  <a:srgbClr val="000000"/>
                </a:solidFill>
                <a:latin typeface="Calibri"/>
              </a:rPr>
              <a:t>, the cosine similarity </a:t>
            </a:r>
            <a:r>
              <a:rPr b="0" i="1" lang="en-US" sz="2800" spc="-1" strike="noStrike">
                <a:solidFill>
                  <a:srgbClr val="000000"/>
                </a:solidFill>
                <a:latin typeface="Calibri"/>
              </a:rPr>
              <a:t>V </a:t>
            </a:r>
            <a:r>
              <a:rPr b="0" lang="en-US" sz="2800" spc="-1" strike="noStrike">
                <a:solidFill>
                  <a:srgbClr val="000000"/>
                </a:solidFill>
                <a:latin typeface="Calibri"/>
              </a:rPr>
              <a:t>(</a:t>
            </a:r>
            <a:r>
              <a:rPr b="0" i="1" lang="en-US" sz="2800" spc="-1" strike="noStrike">
                <a:solidFill>
                  <a:srgbClr val="000000"/>
                </a:solidFill>
                <a:latin typeface="Calibri"/>
              </a:rPr>
              <a:t>q</a:t>
            </a:r>
            <a:r>
              <a:rPr b="0" lang="en-US" sz="2800" spc="-1" strike="noStrike">
                <a:solidFill>
                  <a:srgbClr val="000000"/>
                </a:solidFill>
                <a:latin typeface="Calibri"/>
              </a:rPr>
              <a:t>) · </a:t>
            </a:r>
            <a:r>
              <a:rPr b="0" i="1" lang="en-US" sz="2800" spc="-1" strike="noStrike">
                <a:solidFill>
                  <a:srgbClr val="000000"/>
                </a:solidFill>
                <a:latin typeface="Calibri"/>
              </a:rPr>
              <a:t>v</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is the weighted sum, over all terms in the query </a:t>
            </a:r>
            <a:r>
              <a:rPr b="0" i="1" lang="en-US" sz="2800" spc="-1" strike="noStrike">
                <a:solidFill>
                  <a:srgbClr val="000000"/>
                </a:solidFill>
                <a:latin typeface="Calibri"/>
              </a:rPr>
              <a:t>q</a:t>
            </a:r>
            <a:r>
              <a:rPr b="0" lang="en-US" sz="2800" spc="-1" strike="noStrike">
                <a:solidFill>
                  <a:srgbClr val="000000"/>
                </a:solidFill>
                <a:latin typeface="Calibri"/>
              </a:rPr>
              <a:t>, of the weights of those terms in </a:t>
            </a:r>
            <a:r>
              <a:rPr b="0" i="1" lang="en-US" sz="2800" spc="-1" strike="noStrike">
                <a:solidFill>
                  <a:srgbClr val="000000"/>
                </a:solidFill>
                <a:latin typeface="Calibri"/>
              </a:rPr>
              <a:t>d</a:t>
            </a:r>
            <a:r>
              <a:rPr b="0" lang="en-US" sz="2800" spc="-1" strike="noStrike">
                <a:solidFill>
                  <a:srgbClr val="000000"/>
                </a:solidFill>
                <a:latin typeface="Calibri"/>
              </a:rPr>
              <a:t>.</a:t>
            </a:r>
            <a:endParaRPr b="0" lang="en-US" sz="2800" spc="-1" strike="noStrike">
              <a:solidFill>
                <a:srgbClr val="000000"/>
              </a:solidFill>
              <a:latin typeface="Calibri"/>
            </a:endParaRPr>
          </a:p>
        </p:txBody>
      </p:sp>
      <p:sp>
        <p:nvSpPr>
          <p:cNvPr id="266" name="TextShape 3"/>
          <p:cNvSpPr txBox="1"/>
          <p:nvPr/>
        </p:nvSpPr>
        <p:spPr>
          <a:xfrm>
            <a:off x="838080" y="6356520"/>
            <a:ext cx="2742840" cy="364680"/>
          </a:xfrm>
          <a:prstGeom prst="rect">
            <a:avLst/>
          </a:prstGeom>
          <a:noFill/>
          <a:ln>
            <a:noFill/>
          </a:ln>
        </p:spPr>
        <p:txBody>
          <a:bodyPr anchor="ctr"/>
          <a:p>
            <a:pPr>
              <a:lnSpc>
                <a:spcPct val="100000"/>
              </a:lnSpc>
            </a:pPr>
            <a:fld id="{EBE20C94-9CF0-4A45-B69F-AFA4E65368D1}" type="datetime1">
              <a:rPr b="0" lang="en-IN" sz="1200" spc="-1" strike="noStrike">
                <a:solidFill>
                  <a:srgbClr val="8b8b8b"/>
                </a:solidFill>
                <a:latin typeface="Calibri"/>
              </a:rPr>
              <a:t>09/10/2019</a:t>
            </a:fld>
            <a:endParaRPr b="0" lang="en-IN" sz="1200" spc="-1" strike="noStrike">
              <a:latin typeface="Times New Roman"/>
            </a:endParaRPr>
          </a:p>
        </p:txBody>
      </p:sp>
      <p:sp>
        <p:nvSpPr>
          <p:cNvPr id="267"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68" name="TextShape 5"/>
          <p:cNvSpPr txBox="1"/>
          <p:nvPr/>
        </p:nvSpPr>
        <p:spPr>
          <a:xfrm>
            <a:off x="8610480" y="6356520"/>
            <a:ext cx="2742840" cy="364680"/>
          </a:xfrm>
          <a:prstGeom prst="rect">
            <a:avLst/>
          </a:prstGeom>
          <a:noFill/>
          <a:ln>
            <a:noFill/>
          </a:ln>
        </p:spPr>
        <p:txBody>
          <a:bodyPr anchor="ctr"/>
          <a:p>
            <a:pPr algn="r">
              <a:lnSpc>
                <a:spcPct val="100000"/>
              </a:lnSpc>
            </a:pPr>
            <a:fld id="{346AABBE-8304-465F-B7A2-B9519FDEA226}"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Efficient scoring and ranking in a complete search system</a:t>
            </a:r>
            <a:endParaRPr b="0" lang="en-US" sz="4400" spc="-1" strike="noStrike">
              <a:solidFill>
                <a:srgbClr val="000000"/>
              </a:solidFill>
              <a:latin typeface="Calibri"/>
            </a:endParaRPr>
          </a:p>
        </p:txBody>
      </p:sp>
      <p:sp>
        <p:nvSpPr>
          <p:cNvPr id="27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these scores, the final step before presenting results to a user is to pick out the </a:t>
            </a:r>
            <a:r>
              <a:rPr b="0" i="1" lang="en-US" sz="2800" spc="-1" strike="noStrike">
                <a:solidFill>
                  <a:srgbClr val="000000"/>
                </a:solidFill>
                <a:latin typeface="Calibri"/>
              </a:rPr>
              <a:t>K </a:t>
            </a:r>
            <a:r>
              <a:rPr b="0" lang="en-US" sz="2800" spc="-1" strike="noStrike">
                <a:solidFill>
                  <a:srgbClr val="000000"/>
                </a:solidFill>
                <a:latin typeface="Calibri"/>
              </a:rPr>
              <a:t>highest-scoring documents. While one could sort the complete set of scores, a better approach is to use a heap to retrieve only the top </a:t>
            </a:r>
            <a:r>
              <a:rPr b="0" i="1" lang="en-US" sz="2800" spc="-1" strike="noStrike">
                <a:solidFill>
                  <a:srgbClr val="000000"/>
                </a:solidFill>
                <a:latin typeface="Calibri"/>
              </a:rPr>
              <a:t>K </a:t>
            </a:r>
            <a:r>
              <a:rPr b="0" lang="en-US" sz="2800" spc="-1" strike="noStrike">
                <a:solidFill>
                  <a:srgbClr val="000000"/>
                </a:solidFill>
                <a:latin typeface="Calibri"/>
              </a:rPr>
              <a:t>documents in order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Where </a:t>
            </a:r>
            <a:r>
              <a:rPr b="0" i="1" lang="en-US" sz="2800" spc="-1" strike="noStrike">
                <a:solidFill>
                  <a:srgbClr val="000000"/>
                </a:solidFill>
                <a:latin typeface="Calibri"/>
              </a:rPr>
              <a:t>J </a:t>
            </a:r>
            <a:r>
              <a:rPr b="0" lang="en-US" sz="2800" spc="-1" strike="noStrike">
                <a:solidFill>
                  <a:srgbClr val="000000"/>
                </a:solidFill>
                <a:latin typeface="Calibri"/>
              </a:rPr>
              <a:t>is the number of documents with non-zero cosine scores, constructing such a heap can be performed in 2</a:t>
            </a:r>
            <a:r>
              <a:rPr b="0" i="1" lang="en-US" sz="2800" spc="-1" strike="noStrike">
                <a:solidFill>
                  <a:srgbClr val="000000"/>
                </a:solidFill>
                <a:latin typeface="Calibri"/>
              </a:rPr>
              <a:t>J </a:t>
            </a:r>
            <a:r>
              <a:rPr b="0" lang="en-US" sz="2800" spc="-1" strike="noStrike">
                <a:solidFill>
                  <a:srgbClr val="000000"/>
                </a:solidFill>
                <a:latin typeface="Calibri"/>
              </a:rPr>
              <a:t>comparison steps, following which each of the </a:t>
            </a:r>
            <a:r>
              <a:rPr b="0" i="1" lang="en-US" sz="2800" spc="-1" strike="noStrike">
                <a:solidFill>
                  <a:srgbClr val="000000"/>
                </a:solidFill>
                <a:latin typeface="Calibri"/>
              </a:rPr>
              <a:t>K </a:t>
            </a:r>
            <a:r>
              <a:rPr b="0" lang="en-US" sz="2800" spc="-1" strike="noStrike">
                <a:solidFill>
                  <a:srgbClr val="000000"/>
                </a:solidFill>
                <a:latin typeface="Calibri"/>
              </a:rPr>
              <a:t>highest scoring documents can be “read off” the heap with log </a:t>
            </a:r>
            <a:r>
              <a:rPr b="0" i="1" lang="en-US" sz="2800" spc="-1" strike="noStrike">
                <a:solidFill>
                  <a:srgbClr val="000000"/>
                </a:solidFill>
                <a:latin typeface="Calibri"/>
              </a:rPr>
              <a:t>J </a:t>
            </a:r>
            <a:r>
              <a:rPr b="0" lang="en-US" sz="2800" spc="-1" strike="noStrike">
                <a:solidFill>
                  <a:srgbClr val="000000"/>
                </a:solidFill>
                <a:latin typeface="Calibri"/>
              </a:rPr>
              <a:t>comparison steps</a:t>
            </a:r>
            <a:endParaRPr b="0" lang="en-US" sz="2800" spc="-1" strike="noStrike">
              <a:solidFill>
                <a:srgbClr val="000000"/>
              </a:solidFill>
              <a:latin typeface="Calibri"/>
            </a:endParaRPr>
          </a:p>
        </p:txBody>
      </p:sp>
      <p:sp>
        <p:nvSpPr>
          <p:cNvPr id="271" name="TextShape 3"/>
          <p:cNvSpPr txBox="1"/>
          <p:nvPr/>
        </p:nvSpPr>
        <p:spPr>
          <a:xfrm>
            <a:off x="838080" y="6356520"/>
            <a:ext cx="2742840" cy="364680"/>
          </a:xfrm>
          <a:prstGeom prst="rect">
            <a:avLst/>
          </a:prstGeom>
          <a:noFill/>
          <a:ln>
            <a:noFill/>
          </a:ln>
        </p:spPr>
        <p:txBody>
          <a:bodyPr anchor="ctr"/>
          <a:p>
            <a:pPr>
              <a:lnSpc>
                <a:spcPct val="100000"/>
              </a:lnSpc>
            </a:pPr>
            <a:fld id="{CF63EA06-A8EC-40D5-9E35-40921996CA77}" type="datetime1">
              <a:rPr b="0" lang="en-IN" sz="1200" spc="-1" strike="noStrike">
                <a:solidFill>
                  <a:srgbClr val="8b8b8b"/>
                </a:solidFill>
                <a:latin typeface="Calibri"/>
              </a:rPr>
              <a:t>09/10/2019</a:t>
            </a:fld>
            <a:endParaRPr b="0" lang="en-IN" sz="1200" spc="-1" strike="noStrike">
              <a:latin typeface="Times New Roman"/>
            </a:endParaRPr>
          </a:p>
        </p:txBody>
      </p:sp>
      <p:sp>
        <p:nvSpPr>
          <p:cNvPr id="272"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73" name="TextShape 5"/>
          <p:cNvSpPr txBox="1"/>
          <p:nvPr/>
        </p:nvSpPr>
        <p:spPr>
          <a:xfrm>
            <a:off x="8610480" y="6356520"/>
            <a:ext cx="2742840" cy="364680"/>
          </a:xfrm>
          <a:prstGeom prst="rect">
            <a:avLst/>
          </a:prstGeom>
          <a:noFill/>
          <a:ln>
            <a:noFill/>
          </a:ln>
        </p:spPr>
        <p:txBody>
          <a:bodyPr anchor="ctr"/>
          <a:p>
            <a:pPr algn="r">
              <a:lnSpc>
                <a:spcPct val="100000"/>
              </a:lnSpc>
            </a:pPr>
            <a:fld id="{B73362F5-07E6-4D4C-A5A6-B524C51DDCBF}"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275"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276" name="TextShape 3"/>
          <p:cNvSpPr txBox="1"/>
          <p:nvPr/>
        </p:nvSpPr>
        <p:spPr>
          <a:xfrm>
            <a:off x="838080" y="6356520"/>
            <a:ext cx="2742840" cy="364680"/>
          </a:xfrm>
          <a:prstGeom prst="rect">
            <a:avLst/>
          </a:prstGeom>
          <a:noFill/>
          <a:ln>
            <a:noFill/>
          </a:ln>
        </p:spPr>
        <p:txBody>
          <a:bodyPr anchor="ctr"/>
          <a:p>
            <a:pPr>
              <a:lnSpc>
                <a:spcPct val="100000"/>
              </a:lnSpc>
            </a:pPr>
            <a:fld id="{135BAE09-0E86-4911-8A51-3EADF85C0596}" type="datetime1">
              <a:rPr b="0" lang="en-IN" sz="1200" spc="-1" strike="noStrike">
                <a:solidFill>
                  <a:srgbClr val="8b8b8b"/>
                </a:solidFill>
                <a:latin typeface="Calibri"/>
              </a:rPr>
              <a:t>09/10/2019</a:t>
            </a:fld>
            <a:endParaRPr b="0" lang="en-IN" sz="1200" spc="-1" strike="noStrike">
              <a:latin typeface="Times New Roman"/>
            </a:endParaRPr>
          </a:p>
        </p:txBody>
      </p:sp>
      <p:sp>
        <p:nvSpPr>
          <p:cNvPr id="277"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78" name="TextShape 5"/>
          <p:cNvSpPr txBox="1"/>
          <p:nvPr/>
        </p:nvSpPr>
        <p:spPr>
          <a:xfrm>
            <a:off x="8610480" y="6356520"/>
            <a:ext cx="2742840" cy="364680"/>
          </a:xfrm>
          <a:prstGeom prst="rect">
            <a:avLst/>
          </a:prstGeom>
          <a:noFill/>
          <a:ln>
            <a:noFill/>
          </a:ln>
        </p:spPr>
        <p:txBody>
          <a:bodyPr anchor="ctr"/>
          <a:p>
            <a:pPr algn="r">
              <a:lnSpc>
                <a:spcPct val="100000"/>
              </a:lnSpc>
            </a:pPr>
            <a:fld id="{A609CC68-9177-442D-A900-31018DED6015}" type="slidenum">
              <a:rPr b="0" lang="en-IN" sz="1200" spc="-1" strike="noStrike">
                <a:solidFill>
                  <a:srgbClr val="8b8b8b"/>
                </a:solidFill>
                <a:latin typeface="Calibri"/>
              </a:rPr>
              <a:t>1</a:t>
            </a:fld>
            <a:endParaRPr b="0" lang="en-IN" sz="1200" spc="-1" strike="noStrike">
              <a:latin typeface="Times New Roman"/>
            </a:endParaRPr>
          </a:p>
        </p:txBody>
      </p:sp>
      <p:pic>
        <p:nvPicPr>
          <p:cNvPr id="279" name="Picture 2" descr=""/>
          <p:cNvPicPr/>
          <p:nvPr/>
        </p:nvPicPr>
        <p:blipFill>
          <a:blip r:embed="rId1"/>
          <a:stretch/>
        </p:blipFill>
        <p:spPr>
          <a:xfrm>
            <a:off x="0" y="77400"/>
            <a:ext cx="11639880" cy="6399000"/>
          </a:xfrm>
          <a:prstGeom prst="rect">
            <a:avLst/>
          </a:prstGeom>
          <a:ln w="9360">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281"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282" name="TextShape 3"/>
          <p:cNvSpPr txBox="1"/>
          <p:nvPr/>
        </p:nvSpPr>
        <p:spPr>
          <a:xfrm>
            <a:off x="838080" y="6356520"/>
            <a:ext cx="2742840" cy="364680"/>
          </a:xfrm>
          <a:prstGeom prst="rect">
            <a:avLst/>
          </a:prstGeom>
          <a:noFill/>
          <a:ln>
            <a:noFill/>
          </a:ln>
        </p:spPr>
        <p:txBody>
          <a:bodyPr anchor="ctr"/>
          <a:p>
            <a:pPr>
              <a:lnSpc>
                <a:spcPct val="100000"/>
              </a:lnSpc>
            </a:pPr>
            <a:fld id="{D7D56340-CD09-4E22-AA3B-E4D0B3DF7C53}" type="datetime1">
              <a:rPr b="0" lang="en-IN" sz="1200" spc="-1" strike="noStrike">
                <a:solidFill>
                  <a:srgbClr val="8b8b8b"/>
                </a:solidFill>
                <a:latin typeface="Calibri"/>
              </a:rPr>
              <a:t>09/10/2019</a:t>
            </a:fld>
            <a:endParaRPr b="0" lang="en-IN" sz="1200" spc="-1" strike="noStrike">
              <a:latin typeface="Times New Roman"/>
            </a:endParaRPr>
          </a:p>
        </p:txBody>
      </p:sp>
      <p:sp>
        <p:nvSpPr>
          <p:cNvPr id="28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84" name="TextShape 5"/>
          <p:cNvSpPr txBox="1"/>
          <p:nvPr/>
        </p:nvSpPr>
        <p:spPr>
          <a:xfrm>
            <a:off x="8610480" y="6356520"/>
            <a:ext cx="2742840" cy="364680"/>
          </a:xfrm>
          <a:prstGeom prst="rect">
            <a:avLst/>
          </a:prstGeom>
          <a:noFill/>
          <a:ln>
            <a:noFill/>
          </a:ln>
        </p:spPr>
        <p:txBody>
          <a:bodyPr anchor="ctr"/>
          <a:p>
            <a:pPr algn="r">
              <a:lnSpc>
                <a:spcPct val="100000"/>
              </a:lnSpc>
            </a:pPr>
            <a:fld id="{594FFD00-E08D-489F-9181-1BEB712EB389}" type="slidenum">
              <a:rPr b="0" lang="en-IN" sz="1200" spc="-1" strike="noStrike">
                <a:solidFill>
                  <a:srgbClr val="8b8b8b"/>
                </a:solidFill>
                <a:latin typeface="Calibri"/>
              </a:rPr>
              <a:t>1</a:t>
            </a:fld>
            <a:endParaRPr b="0" lang="en-IN" sz="1200" spc="-1" strike="noStrike">
              <a:latin typeface="Times New Roman"/>
            </a:endParaRPr>
          </a:p>
        </p:txBody>
      </p:sp>
      <p:pic>
        <p:nvPicPr>
          <p:cNvPr id="285" name="Picture 6" descr=""/>
          <p:cNvPicPr/>
          <p:nvPr/>
        </p:nvPicPr>
        <p:blipFill>
          <a:blip r:embed="rId1"/>
          <a:stretch/>
        </p:blipFill>
        <p:spPr>
          <a:xfrm>
            <a:off x="1781280" y="95400"/>
            <a:ext cx="8629200" cy="6667200"/>
          </a:xfrm>
          <a:prstGeom prst="rect">
            <a:avLst/>
          </a:prstGeom>
          <a:ln>
            <a:noFill/>
          </a:ln>
        </p:spPr>
      </p:pic>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Inexact top-k document retrieval</a:t>
            </a:r>
            <a:endParaRPr b="0" lang="en-US" sz="4400" spc="-1" strike="noStrike">
              <a:solidFill>
                <a:srgbClr val="000000"/>
              </a:solidFill>
              <a:latin typeface="Calibri"/>
            </a:endParaRPr>
          </a:p>
        </p:txBody>
      </p:sp>
      <p:sp>
        <p:nvSpPr>
          <p:cNvPr id="287"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most applications, it suffices to retrieve k documents whose scores are very close to those of the k – best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By this we can potentially avoid computing the scores for most of N documents in the collection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use some heuristics and find a set A of documents that are potential candidates for top k    (k &lt; |A| &lt;&lt; 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Note that A does not necessarily contain the k top scoring documents for the query, but is likely to have many documents with scores near to those of top k</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Return the top k scoring documents in A</a:t>
            </a:r>
            <a:endParaRPr b="0" lang="en-US" sz="2800" spc="-1" strike="noStrike">
              <a:solidFill>
                <a:srgbClr val="000000"/>
              </a:solidFill>
              <a:latin typeface="Calibri"/>
            </a:endParaRPr>
          </a:p>
        </p:txBody>
      </p:sp>
      <p:sp>
        <p:nvSpPr>
          <p:cNvPr id="288" name="TextShape 3"/>
          <p:cNvSpPr txBox="1"/>
          <p:nvPr/>
        </p:nvSpPr>
        <p:spPr>
          <a:xfrm>
            <a:off x="838080" y="6356520"/>
            <a:ext cx="2742840" cy="364680"/>
          </a:xfrm>
          <a:prstGeom prst="rect">
            <a:avLst/>
          </a:prstGeom>
          <a:noFill/>
          <a:ln>
            <a:noFill/>
          </a:ln>
        </p:spPr>
        <p:txBody>
          <a:bodyPr anchor="ctr"/>
          <a:p>
            <a:pPr>
              <a:lnSpc>
                <a:spcPct val="100000"/>
              </a:lnSpc>
            </a:pPr>
            <a:fld id="{946B5651-7F81-44E3-AED2-505EEF17B720}" type="datetime1">
              <a:rPr b="0" lang="en-IN" sz="1200" spc="-1" strike="noStrike">
                <a:solidFill>
                  <a:srgbClr val="8b8b8b"/>
                </a:solidFill>
                <a:latin typeface="Calibri"/>
              </a:rPr>
              <a:t>09/10/2019</a:t>
            </a:fld>
            <a:endParaRPr b="0" lang="en-IN" sz="1200" spc="-1" strike="noStrike">
              <a:latin typeface="Times New Roman"/>
            </a:endParaRPr>
          </a:p>
        </p:txBody>
      </p:sp>
      <p:sp>
        <p:nvSpPr>
          <p:cNvPr id="28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90" name="TextShape 5"/>
          <p:cNvSpPr txBox="1"/>
          <p:nvPr/>
        </p:nvSpPr>
        <p:spPr>
          <a:xfrm>
            <a:off x="8610480" y="6356520"/>
            <a:ext cx="2742840" cy="364680"/>
          </a:xfrm>
          <a:prstGeom prst="rect">
            <a:avLst/>
          </a:prstGeom>
          <a:noFill/>
          <a:ln>
            <a:noFill/>
          </a:ln>
        </p:spPr>
        <p:txBody>
          <a:bodyPr anchor="ctr"/>
          <a:p>
            <a:pPr algn="r">
              <a:lnSpc>
                <a:spcPct val="100000"/>
              </a:lnSpc>
            </a:pPr>
            <a:fld id="{0B12176D-9852-460C-96BB-1EB0DA1CD2A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Index components</a:t>
            </a:r>
            <a:endParaRPr b="0" lang="en-US" sz="4400" spc="-1" strike="noStrike">
              <a:solidFill>
                <a:srgbClr val="000000"/>
              </a:solidFill>
              <a:latin typeface="Calibri"/>
            </a:endParaRPr>
          </a:p>
        </p:txBody>
      </p:sp>
      <p:sp>
        <p:nvSpPr>
          <p:cNvPr id="10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Dictionary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Posting lists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Note that for every query term in an incoming search query, the search engine first needs to locate the term’s posting list before it can start actually processing the query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is the dictionary which provides a mapping between the terms and the location of their posting lists in the index</a:t>
            </a:r>
            <a:endParaRPr b="0" lang="en-US" sz="2800" spc="-1" strike="noStrike">
              <a:solidFill>
                <a:srgbClr val="000000"/>
              </a:solidFill>
              <a:latin typeface="Calibri"/>
            </a:endParaRPr>
          </a:p>
        </p:txBody>
      </p:sp>
      <p:sp>
        <p:nvSpPr>
          <p:cNvPr id="102" name="TextShape 3"/>
          <p:cNvSpPr txBox="1"/>
          <p:nvPr/>
        </p:nvSpPr>
        <p:spPr>
          <a:xfrm>
            <a:off x="838080" y="6356520"/>
            <a:ext cx="2742840" cy="364680"/>
          </a:xfrm>
          <a:prstGeom prst="rect">
            <a:avLst/>
          </a:prstGeom>
          <a:noFill/>
          <a:ln>
            <a:noFill/>
          </a:ln>
        </p:spPr>
        <p:txBody>
          <a:bodyPr anchor="ctr"/>
          <a:p>
            <a:pPr>
              <a:lnSpc>
                <a:spcPct val="100000"/>
              </a:lnSpc>
            </a:pPr>
            <a:fld id="{19E16D63-C8BB-4703-9393-D1AFC657008B}" type="datetime1">
              <a:rPr b="0" lang="en-IN" sz="1200" spc="-1" strike="noStrike">
                <a:solidFill>
                  <a:srgbClr val="8b8b8b"/>
                </a:solidFill>
                <a:latin typeface="Calibri"/>
              </a:rPr>
              <a:t>09/10/2019</a:t>
            </a:fld>
            <a:endParaRPr b="0" lang="en-IN" sz="1200" spc="-1" strike="noStrike">
              <a:latin typeface="Times New Roman"/>
            </a:endParaRPr>
          </a:p>
        </p:txBody>
      </p:sp>
      <p:sp>
        <p:nvSpPr>
          <p:cNvPr id="10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04" name="TextShape 5"/>
          <p:cNvSpPr txBox="1"/>
          <p:nvPr/>
        </p:nvSpPr>
        <p:spPr>
          <a:xfrm>
            <a:off x="8610480" y="6356520"/>
            <a:ext cx="2742840" cy="364680"/>
          </a:xfrm>
          <a:prstGeom prst="rect">
            <a:avLst/>
          </a:prstGeom>
          <a:noFill/>
          <a:ln>
            <a:noFill/>
          </a:ln>
        </p:spPr>
        <p:txBody>
          <a:bodyPr anchor="ctr"/>
          <a:p>
            <a:pPr algn="r">
              <a:lnSpc>
                <a:spcPct val="100000"/>
              </a:lnSpc>
            </a:pPr>
            <a:fld id="{61D1E1A3-EA4C-4D92-8568-89362220F5E2}"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Index Elimination</a:t>
            </a:r>
            <a:endParaRPr b="0" lang="en-US" sz="4400" spc="-1" strike="noStrike">
              <a:solidFill>
                <a:srgbClr val="000000"/>
              </a:solidFill>
              <a:latin typeface="Calibri"/>
            </a:endParaRPr>
          </a:p>
        </p:txBody>
      </p:sp>
      <p:sp>
        <p:nvSpPr>
          <p:cNvPr id="29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a multiterm query, we only consider documents containing at least one of the query terms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Additional Heuristics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We consider only those documents containing terms whose idf exceeds a preset threshold</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Thus in the postings traversal, we only traverse the postings for terms with high idf. This has a fairly significant benefit as the postings list for low idf terms are generally long. With these removed, the set of documents for which we compute the cosine scores is greatly reduced</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In short low idf terms are treated like stop words</a:t>
            </a:r>
            <a:r>
              <a:rPr b="0" lang="en-US" sz="2000" spc="-1" strike="noStrike">
                <a:solidFill>
                  <a:srgbClr val="000000"/>
                </a:solidFill>
                <a:latin typeface="Calibri"/>
              </a:rPr>
              <a:t>	</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The cut-off threshold can be adopted in query dependent manner</a:t>
            </a:r>
            <a:endParaRPr b="0" lang="en-U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We contain the documents that contain many (as a special case, all) the query terms</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Danger of this is : We may end up in fewer than k candidate documents in the output</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
        <p:nvSpPr>
          <p:cNvPr id="293" name="TextShape 3"/>
          <p:cNvSpPr txBox="1"/>
          <p:nvPr/>
        </p:nvSpPr>
        <p:spPr>
          <a:xfrm>
            <a:off x="838080" y="6356520"/>
            <a:ext cx="2742840" cy="364680"/>
          </a:xfrm>
          <a:prstGeom prst="rect">
            <a:avLst/>
          </a:prstGeom>
          <a:noFill/>
          <a:ln>
            <a:noFill/>
          </a:ln>
        </p:spPr>
        <p:txBody>
          <a:bodyPr anchor="ctr"/>
          <a:p>
            <a:pPr>
              <a:lnSpc>
                <a:spcPct val="100000"/>
              </a:lnSpc>
            </a:pPr>
            <a:fld id="{EF8BE590-C3D9-4C35-8388-5EFC38111AA8}" type="datetime1">
              <a:rPr b="0" lang="en-IN" sz="1200" spc="-1" strike="noStrike">
                <a:solidFill>
                  <a:srgbClr val="8b8b8b"/>
                </a:solidFill>
                <a:latin typeface="Calibri"/>
              </a:rPr>
              <a:t>09/10/2019</a:t>
            </a:fld>
            <a:endParaRPr b="0" lang="en-IN" sz="1200" spc="-1" strike="noStrike">
              <a:latin typeface="Times New Roman"/>
            </a:endParaRPr>
          </a:p>
        </p:txBody>
      </p:sp>
      <p:sp>
        <p:nvSpPr>
          <p:cNvPr id="29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295" name="TextShape 5"/>
          <p:cNvSpPr txBox="1"/>
          <p:nvPr/>
        </p:nvSpPr>
        <p:spPr>
          <a:xfrm>
            <a:off x="8610480" y="6356520"/>
            <a:ext cx="2742840" cy="364680"/>
          </a:xfrm>
          <a:prstGeom prst="rect">
            <a:avLst/>
          </a:prstGeom>
          <a:noFill/>
          <a:ln>
            <a:noFill/>
          </a:ln>
        </p:spPr>
        <p:txBody>
          <a:bodyPr anchor="ctr"/>
          <a:p>
            <a:pPr algn="r">
              <a:lnSpc>
                <a:spcPct val="100000"/>
              </a:lnSpc>
            </a:pPr>
            <a:fld id="{B6726135-9D6F-4508-9E31-BA7C2C50C1DF}"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Champion Lists</a:t>
            </a:r>
            <a:endParaRPr b="0" lang="en-US" sz="4400" spc="-1" strike="noStrike">
              <a:solidFill>
                <a:srgbClr val="000000"/>
              </a:solidFill>
              <a:latin typeface="Calibri"/>
            </a:endParaRPr>
          </a:p>
        </p:txBody>
      </p:sp>
      <p:sp>
        <p:nvSpPr>
          <p:cNvPr id="297"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Champion lists = fancy lists = top docs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idea is to precompute, for each term t in the dictionary, the set of r documents with highest weights for t The value of r is chosen in advance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tf-idf weighting, these would be the </a:t>
            </a:r>
            <a:r>
              <a:rPr b="0" i="1" lang="en-US" sz="2800" spc="-1" strike="noStrike">
                <a:solidFill>
                  <a:srgbClr val="000000"/>
                </a:solidFill>
                <a:latin typeface="Calibri"/>
              </a:rPr>
              <a:t>r </a:t>
            </a:r>
            <a:r>
              <a:rPr b="0" lang="en-US" sz="2800" spc="-1" strike="noStrike">
                <a:solidFill>
                  <a:srgbClr val="000000"/>
                </a:solidFill>
                <a:latin typeface="Calibri"/>
              </a:rPr>
              <a:t>documents with the highest tf values for term </a:t>
            </a:r>
            <a:r>
              <a:rPr b="0" i="1" lang="en-US" sz="2800" spc="-1" strike="noStrike">
                <a:solidFill>
                  <a:srgbClr val="000000"/>
                </a:solidFill>
                <a:latin typeface="Calibri"/>
              </a:rPr>
              <a:t>t</a:t>
            </a:r>
            <a:r>
              <a:rPr b="0" lang="en-US" sz="2800" spc="-1" strike="noStrike">
                <a:solidFill>
                  <a:srgbClr val="000000"/>
                </a:solidFill>
                <a:latin typeface="Calibri"/>
              </a:rPr>
              <a:t>. We call this set of </a:t>
            </a:r>
            <a:r>
              <a:rPr b="0" i="1" lang="en-US" sz="2800" spc="-1" strike="noStrike">
                <a:solidFill>
                  <a:srgbClr val="000000"/>
                </a:solidFill>
                <a:latin typeface="Calibri"/>
              </a:rPr>
              <a:t>r </a:t>
            </a:r>
            <a:r>
              <a:rPr b="0" lang="en-US" sz="2800" spc="-1" strike="noStrike">
                <a:solidFill>
                  <a:srgbClr val="000000"/>
                </a:solidFill>
                <a:latin typeface="Calibri"/>
              </a:rPr>
              <a:t>documents the </a:t>
            </a:r>
            <a:r>
              <a:rPr b="0" i="1" lang="en-US" sz="2800" spc="-1" strike="noStrike">
                <a:solidFill>
                  <a:srgbClr val="000000"/>
                </a:solidFill>
                <a:latin typeface="Calibri"/>
              </a:rPr>
              <a:t>champion list </a:t>
            </a:r>
            <a:r>
              <a:rPr b="0" lang="en-US" sz="2800" spc="-1" strike="noStrike">
                <a:solidFill>
                  <a:srgbClr val="000000"/>
                </a:solidFill>
                <a:latin typeface="Calibri"/>
              </a:rPr>
              <a:t>for term </a:t>
            </a:r>
            <a:r>
              <a:rPr b="0" i="1" lang="en-US" sz="2800" spc="-1" strike="noStrike">
                <a:solidFill>
                  <a:srgbClr val="000000"/>
                </a:solidFill>
                <a:latin typeface="Calibri"/>
              </a:rPr>
              <a:t>t</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Now, given a query </a:t>
            </a:r>
            <a:r>
              <a:rPr b="0" i="1" lang="en-US" sz="2800" spc="-1" strike="noStrike">
                <a:solidFill>
                  <a:srgbClr val="000000"/>
                </a:solidFill>
                <a:latin typeface="Calibri"/>
              </a:rPr>
              <a:t>q </a:t>
            </a:r>
            <a:r>
              <a:rPr b="0" lang="en-US" sz="2800" spc="-1" strike="noStrike">
                <a:solidFill>
                  <a:srgbClr val="000000"/>
                </a:solidFill>
                <a:latin typeface="Calibri"/>
              </a:rPr>
              <a:t>we create a set </a:t>
            </a:r>
            <a:r>
              <a:rPr b="0" i="1" lang="en-US" sz="2800" spc="-1" strike="noStrike">
                <a:solidFill>
                  <a:srgbClr val="000000"/>
                </a:solidFill>
                <a:latin typeface="Calibri"/>
              </a:rPr>
              <a:t>A </a:t>
            </a:r>
            <a:r>
              <a:rPr b="0" lang="en-US" sz="2800" spc="-1" strike="noStrike">
                <a:solidFill>
                  <a:srgbClr val="000000"/>
                </a:solidFill>
                <a:latin typeface="Calibri"/>
              </a:rPr>
              <a:t>as follows: we take the union of the champion lists for each of the terms comprising </a:t>
            </a:r>
            <a:r>
              <a:rPr b="0" i="1" lang="en-US" sz="2800" spc="-1" strike="noStrike">
                <a:solidFill>
                  <a:srgbClr val="000000"/>
                </a:solidFill>
                <a:latin typeface="Calibri"/>
              </a:rPr>
              <a:t>q</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now restrict cosine computation to only the documents in </a:t>
            </a:r>
            <a:r>
              <a:rPr b="0" i="1" lang="en-US" sz="2800" spc="-1" strike="noStrike">
                <a:solidFill>
                  <a:srgbClr val="000000"/>
                </a:solidFill>
                <a:latin typeface="Calibri"/>
              </a:rPr>
              <a:t>A</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A critical parameter in this scheme is the value </a:t>
            </a:r>
            <a:r>
              <a:rPr b="0" i="1" lang="en-US" sz="2800" spc="-1" strike="noStrike">
                <a:solidFill>
                  <a:srgbClr val="000000"/>
                </a:solidFill>
                <a:latin typeface="Calibri"/>
              </a:rPr>
              <a:t>r</a:t>
            </a:r>
            <a:r>
              <a:rPr b="0" lang="en-US" sz="2800" spc="-1" strike="noStrike">
                <a:solidFill>
                  <a:srgbClr val="000000"/>
                </a:solidFill>
                <a:latin typeface="Calibri"/>
              </a:rPr>
              <a:t>, which is highly application dependent. Intuitively, </a:t>
            </a:r>
            <a:r>
              <a:rPr b="0" i="1" lang="en-US" sz="2800" spc="-1" strike="noStrike">
                <a:solidFill>
                  <a:srgbClr val="000000"/>
                </a:solidFill>
                <a:latin typeface="Calibri"/>
              </a:rPr>
              <a:t>r </a:t>
            </a:r>
            <a:r>
              <a:rPr b="0" lang="en-US" sz="2800" spc="-1" strike="noStrike">
                <a:solidFill>
                  <a:srgbClr val="000000"/>
                </a:solidFill>
                <a:latin typeface="Calibri"/>
              </a:rPr>
              <a:t>should be large compared with </a:t>
            </a:r>
            <a:r>
              <a:rPr b="0" i="1" lang="en-US" sz="2800" spc="-1" strike="noStrike">
                <a:solidFill>
                  <a:srgbClr val="000000"/>
                </a:solidFill>
                <a:latin typeface="Calibri"/>
              </a:rPr>
              <a:t>K</a:t>
            </a:r>
            <a:r>
              <a:rPr b="0" lang="en-US" sz="2800" spc="-1" strike="noStrike">
                <a:solidFill>
                  <a:srgbClr val="000000"/>
                </a:solidFill>
                <a:latin typeface="Calibri"/>
              </a:rPr>
              <a:t>, especially if we use any form of the index elimination</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298" name="TextShape 3"/>
          <p:cNvSpPr txBox="1"/>
          <p:nvPr/>
        </p:nvSpPr>
        <p:spPr>
          <a:xfrm>
            <a:off x="838080" y="6356520"/>
            <a:ext cx="2742840" cy="364680"/>
          </a:xfrm>
          <a:prstGeom prst="rect">
            <a:avLst/>
          </a:prstGeom>
          <a:noFill/>
          <a:ln>
            <a:noFill/>
          </a:ln>
        </p:spPr>
        <p:txBody>
          <a:bodyPr anchor="ctr"/>
          <a:p>
            <a:pPr>
              <a:lnSpc>
                <a:spcPct val="100000"/>
              </a:lnSpc>
            </a:pPr>
            <a:fld id="{96EB0327-80CB-4A87-9144-D0ED51B9AA96}" type="datetime1">
              <a:rPr b="0" lang="en-IN" sz="1200" spc="-1" strike="noStrike">
                <a:solidFill>
                  <a:srgbClr val="8b8b8b"/>
                </a:solidFill>
                <a:latin typeface="Calibri"/>
              </a:rPr>
              <a:t>09/10/2019</a:t>
            </a:fld>
            <a:endParaRPr b="0" lang="en-IN" sz="1200" spc="-1" strike="noStrike">
              <a:latin typeface="Times New Roman"/>
            </a:endParaRPr>
          </a:p>
        </p:txBody>
      </p:sp>
      <p:sp>
        <p:nvSpPr>
          <p:cNvPr id="29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00" name="TextShape 5"/>
          <p:cNvSpPr txBox="1"/>
          <p:nvPr/>
        </p:nvSpPr>
        <p:spPr>
          <a:xfrm>
            <a:off x="8610480" y="6356520"/>
            <a:ext cx="2742840" cy="364680"/>
          </a:xfrm>
          <a:prstGeom prst="rect">
            <a:avLst/>
          </a:prstGeom>
          <a:noFill/>
          <a:ln>
            <a:noFill/>
          </a:ln>
        </p:spPr>
        <p:txBody>
          <a:bodyPr anchor="ctr"/>
          <a:p>
            <a:pPr algn="r">
              <a:lnSpc>
                <a:spcPct val="100000"/>
              </a:lnSpc>
            </a:pPr>
            <a:fld id="{E6FED928-0B72-4650-9F89-86A06CC27301}"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Issue In champion lists</a:t>
            </a:r>
            <a:endParaRPr b="0" lang="en-US" sz="4400" spc="-1" strike="noStrike">
              <a:solidFill>
                <a:srgbClr val="000000"/>
              </a:solidFill>
              <a:latin typeface="Calibri"/>
            </a:endParaRPr>
          </a:p>
        </p:txBody>
      </p:sp>
      <p:sp>
        <p:nvSpPr>
          <p:cNvPr id="30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One issue here is that the value </a:t>
            </a:r>
            <a:r>
              <a:rPr b="0" i="1" lang="en-US" sz="2800" spc="-1" strike="noStrike">
                <a:solidFill>
                  <a:srgbClr val="000000"/>
                </a:solidFill>
                <a:latin typeface="Calibri"/>
              </a:rPr>
              <a:t>r </a:t>
            </a:r>
            <a:r>
              <a:rPr b="0" lang="en-US" sz="2800" spc="-1" strike="noStrike">
                <a:solidFill>
                  <a:srgbClr val="000000"/>
                </a:solidFill>
                <a:latin typeface="Calibri"/>
              </a:rPr>
              <a:t>is set at the time of index construction, whereas </a:t>
            </a:r>
            <a:r>
              <a:rPr b="0" i="1" lang="en-US" sz="2800" spc="-1" strike="noStrike">
                <a:solidFill>
                  <a:srgbClr val="000000"/>
                </a:solidFill>
                <a:latin typeface="Calibri"/>
              </a:rPr>
              <a:t>K </a:t>
            </a:r>
            <a:r>
              <a:rPr b="0" lang="en-US" sz="2800" spc="-1" strike="noStrike">
                <a:solidFill>
                  <a:srgbClr val="000000"/>
                </a:solidFill>
                <a:latin typeface="Calibri"/>
              </a:rPr>
              <a:t>is application dependent and may not be available until the query is received; as a result we may (as in the case of index elimination) find ourselves with a set </a:t>
            </a:r>
            <a:r>
              <a:rPr b="0" i="1" lang="en-US" sz="2800" spc="-1" strike="noStrike">
                <a:solidFill>
                  <a:srgbClr val="000000"/>
                </a:solidFill>
                <a:latin typeface="Calibri"/>
              </a:rPr>
              <a:t>A </a:t>
            </a:r>
            <a:r>
              <a:rPr b="0" lang="en-US" sz="2800" spc="-1" strike="noStrike">
                <a:solidFill>
                  <a:srgbClr val="000000"/>
                </a:solidFill>
                <a:latin typeface="Calibri"/>
              </a:rPr>
              <a:t>that has fewer than </a:t>
            </a:r>
            <a:r>
              <a:rPr b="0" i="1" lang="en-US" sz="2800" spc="-1" strike="noStrike">
                <a:solidFill>
                  <a:srgbClr val="000000"/>
                </a:solidFill>
                <a:latin typeface="Calibri"/>
              </a:rPr>
              <a:t>K </a:t>
            </a:r>
            <a:r>
              <a:rPr b="0" lang="en-US" sz="2800" spc="-1" strike="noStrike">
                <a:solidFill>
                  <a:srgbClr val="000000"/>
                </a:solidFill>
                <a:latin typeface="Calibri"/>
              </a:rPr>
              <a:t>documents. There is no reason to have the same value of </a:t>
            </a:r>
            <a:r>
              <a:rPr b="0" i="1" lang="en-US" sz="2800" spc="-1" strike="noStrike">
                <a:solidFill>
                  <a:srgbClr val="000000"/>
                </a:solidFill>
                <a:latin typeface="Calibri"/>
              </a:rPr>
              <a:t>r </a:t>
            </a:r>
            <a:r>
              <a:rPr b="0" lang="en-US" sz="2800" spc="-1" strike="noStrike">
                <a:solidFill>
                  <a:srgbClr val="000000"/>
                </a:solidFill>
                <a:latin typeface="Calibri"/>
              </a:rPr>
              <a:t>for all terms in the dictionary; it could for instance be set to be higher for rarer terms.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Note : r need not be same for all terms in dictionary. R could be greater for rarer terms</a:t>
            </a:r>
            <a:endParaRPr b="0" lang="en-US" sz="2800" spc="-1" strike="noStrike">
              <a:solidFill>
                <a:srgbClr val="000000"/>
              </a:solidFill>
              <a:latin typeface="Calibri"/>
            </a:endParaRPr>
          </a:p>
        </p:txBody>
      </p:sp>
      <p:sp>
        <p:nvSpPr>
          <p:cNvPr id="303" name="TextShape 3"/>
          <p:cNvSpPr txBox="1"/>
          <p:nvPr/>
        </p:nvSpPr>
        <p:spPr>
          <a:xfrm>
            <a:off x="838080" y="6356520"/>
            <a:ext cx="2742840" cy="364680"/>
          </a:xfrm>
          <a:prstGeom prst="rect">
            <a:avLst/>
          </a:prstGeom>
          <a:noFill/>
          <a:ln>
            <a:noFill/>
          </a:ln>
        </p:spPr>
        <p:txBody>
          <a:bodyPr anchor="ctr"/>
          <a:p>
            <a:pPr>
              <a:lnSpc>
                <a:spcPct val="100000"/>
              </a:lnSpc>
            </a:pPr>
            <a:fld id="{4AB15691-DD6B-45FC-B028-DB32661D6EA1}" type="datetime1">
              <a:rPr b="0" lang="en-IN" sz="1200" spc="-1" strike="noStrike">
                <a:solidFill>
                  <a:srgbClr val="8b8b8b"/>
                </a:solidFill>
                <a:latin typeface="Calibri"/>
              </a:rPr>
              <a:t>09/10/2019</a:t>
            </a:fld>
            <a:endParaRPr b="0" lang="en-IN" sz="1200" spc="-1" strike="noStrike">
              <a:latin typeface="Times New Roman"/>
            </a:endParaRPr>
          </a:p>
        </p:txBody>
      </p:sp>
      <p:sp>
        <p:nvSpPr>
          <p:cNvPr id="30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05" name="TextShape 5"/>
          <p:cNvSpPr txBox="1"/>
          <p:nvPr/>
        </p:nvSpPr>
        <p:spPr>
          <a:xfrm>
            <a:off x="8610480" y="6356520"/>
            <a:ext cx="2742840" cy="364680"/>
          </a:xfrm>
          <a:prstGeom prst="rect">
            <a:avLst/>
          </a:prstGeom>
          <a:noFill/>
          <a:ln>
            <a:noFill/>
          </a:ln>
        </p:spPr>
        <p:txBody>
          <a:bodyPr anchor="ctr"/>
          <a:p>
            <a:pPr algn="r">
              <a:lnSpc>
                <a:spcPct val="100000"/>
              </a:lnSpc>
            </a:pPr>
            <a:fld id="{6D36C623-6D3A-443F-9EDF-14BFD93DAC6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Static Quality scores and ordering</a:t>
            </a:r>
            <a:endParaRPr b="0" lang="en-US" sz="4400" spc="-1" strike="noStrike">
              <a:solidFill>
                <a:srgbClr val="000000"/>
              </a:solidFill>
              <a:latin typeface="Calibri"/>
            </a:endParaRPr>
          </a:p>
        </p:txBody>
      </p:sp>
      <p:sp>
        <p:nvSpPr>
          <p:cNvPr id="307"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many search engines, we have available a measure of quality g(d) for each document d that is query independent and thus static</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Static quality measure has a value between 0 and 1</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Example: In context of news stories on the web, g(d) may be derived from the number of favourable reviews if the story by web surfers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Net score = combination of (g(d) and query dependent score)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e.g. net score(q,d) = g(d) + cosine score of d with respect to q</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Both components can have equal contributions assuming each is between 0 and 1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Other relative weightings are also possible, the effectiveness of our heuristics depends on the specific relative weighting</a:t>
            </a:r>
            <a:endParaRPr b="0" lang="en-US" sz="2400" spc="-1" strike="noStrike">
              <a:solidFill>
                <a:srgbClr val="000000"/>
              </a:solidFill>
              <a:latin typeface="Calibri"/>
            </a:endParaRPr>
          </a:p>
        </p:txBody>
      </p:sp>
      <p:sp>
        <p:nvSpPr>
          <p:cNvPr id="308" name="TextShape 3"/>
          <p:cNvSpPr txBox="1"/>
          <p:nvPr/>
        </p:nvSpPr>
        <p:spPr>
          <a:xfrm>
            <a:off x="838080" y="6356520"/>
            <a:ext cx="2742840" cy="364680"/>
          </a:xfrm>
          <a:prstGeom prst="rect">
            <a:avLst/>
          </a:prstGeom>
          <a:noFill/>
          <a:ln>
            <a:noFill/>
          </a:ln>
        </p:spPr>
        <p:txBody>
          <a:bodyPr anchor="ctr"/>
          <a:p>
            <a:pPr>
              <a:lnSpc>
                <a:spcPct val="100000"/>
              </a:lnSpc>
            </a:pPr>
            <a:fld id="{6DFC6E37-765F-45A0-A4C8-DAA65EF28B18}" type="datetime1">
              <a:rPr b="0" lang="en-IN" sz="1200" spc="-1" strike="noStrike">
                <a:solidFill>
                  <a:srgbClr val="8b8b8b"/>
                </a:solidFill>
                <a:latin typeface="Calibri"/>
              </a:rPr>
              <a:t>09/10/2019</a:t>
            </a:fld>
            <a:endParaRPr b="0" lang="en-IN" sz="1200" spc="-1" strike="noStrike">
              <a:latin typeface="Times New Roman"/>
            </a:endParaRPr>
          </a:p>
        </p:txBody>
      </p:sp>
      <p:sp>
        <p:nvSpPr>
          <p:cNvPr id="30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10" name="TextShape 5"/>
          <p:cNvSpPr txBox="1"/>
          <p:nvPr/>
        </p:nvSpPr>
        <p:spPr>
          <a:xfrm>
            <a:off x="8610480" y="6356520"/>
            <a:ext cx="2742840" cy="364680"/>
          </a:xfrm>
          <a:prstGeom prst="rect">
            <a:avLst/>
          </a:prstGeom>
          <a:noFill/>
          <a:ln>
            <a:noFill/>
          </a:ln>
        </p:spPr>
        <p:txBody>
          <a:bodyPr anchor="ctr"/>
          <a:p>
            <a:pPr algn="r">
              <a:lnSpc>
                <a:spcPct val="100000"/>
              </a:lnSpc>
            </a:pPr>
            <a:fld id="{34D9350B-F784-4915-9872-FB354D01A5D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Ideas for static quality scores and ranking</a:t>
            </a:r>
            <a:endParaRPr b="0" lang="en-US" sz="4400" spc="-1" strike="noStrike">
              <a:solidFill>
                <a:srgbClr val="000000"/>
              </a:solidFill>
              <a:latin typeface="Calibri"/>
            </a:endParaRPr>
          </a:p>
        </p:txBody>
      </p:sp>
      <p:sp>
        <p:nvSpPr>
          <p:cNvPr id="31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Idea 1: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Consider ordering the documents in the posting list for each term by decreasing order of g(d)</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Idea 2: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Extension of champion lists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Global champion list: for a well chosen r, we maintain for each term ‘t’, a global champion list of r documents with highest values of g(d) + tf-idf(t,d)</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At query time, we only compute the net scores for documents in the union of global champion lists</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
        <p:nvSpPr>
          <p:cNvPr id="313" name="TextShape 3"/>
          <p:cNvSpPr txBox="1"/>
          <p:nvPr/>
        </p:nvSpPr>
        <p:spPr>
          <a:xfrm>
            <a:off x="838080" y="6356520"/>
            <a:ext cx="2742840" cy="364680"/>
          </a:xfrm>
          <a:prstGeom prst="rect">
            <a:avLst/>
          </a:prstGeom>
          <a:noFill/>
          <a:ln>
            <a:noFill/>
          </a:ln>
        </p:spPr>
        <p:txBody>
          <a:bodyPr anchor="ctr"/>
          <a:p>
            <a:pPr>
              <a:lnSpc>
                <a:spcPct val="100000"/>
              </a:lnSpc>
            </a:pPr>
            <a:fld id="{FA3F31AF-809D-4CCE-AC05-55B2B9246CBD}" type="datetime1">
              <a:rPr b="0" lang="en-IN" sz="1200" spc="-1" strike="noStrike">
                <a:solidFill>
                  <a:srgbClr val="8b8b8b"/>
                </a:solidFill>
                <a:latin typeface="Calibri"/>
              </a:rPr>
              <a:t>09/10/2019</a:t>
            </a:fld>
            <a:endParaRPr b="0" lang="en-IN" sz="1200" spc="-1" strike="noStrike">
              <a:latin typeface="Times New Roman"/>
            </a:endParaRPr>
          </a:p>
        </p:txBody>
      </p:sp>
      <p:sp>
        <p:nvSpPr>
          <p:cNvPr id="31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15" name="TextShape 5"/>
          <p:cNvSpPr txBox="1"/>
          <p:nvPr/>
        </p:nvSpPr>
        <p:spPr>
          <a:xfrm>
            <a:off x="8610480" y="6356520"/>
            <a:ext cx="2742840" cy="364680"/>
          </a:xfrm>
          <a:prstGeom prst="rect">
            <a:avLst/>
          </a:prstGeom>
          <a:noFill/>
          <a:ln>
            <a:noFill/>
          </a:ln>
        </p:spPr>
        <p:txBody>
          <a:bodyPr anchor="ctr"/>
          <a:p>
            <a:pPr algn="r">
              <a:lnSpc>
                <a:spcPct val="100000"/>
              </a:lnSpc>
            </a:pPr>
            <a:fld id="{03D23E6F-A841-4B2E-B0FB-B3BDD975CF13}"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Ideas for static quality scores and ranking</a:t>
            </a:r>
            <a:endParaRPr b="0" lang="en-US" sz="4400" spc="-1" strike="noStrike">
              <a:solidFill>
                <a:srgbClr val="000000"/>
              </a:solidFill>
              <a:latin typeface="Calibri"/>
            </a:endParaRPr>
          </a:p>
        </p:txBody>
      </p:sp>
      <p:sp>
        <p:nvSpPr>
          <p:cNvPr id="31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Idea 3:</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We maintain for each term t, two posting lists consisting of disjoint sets of documents, each sorted by g(d) values</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First list -&gt; high-&gt; m docs with highest tf values for t</a:t>
            </a:r>
            <a:endParaRPr b="0" lang="en-US" sz="20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Second list -&gt; low-&gt; remaining docs containing t</a:t>
            </a:r>
            <a:endParaRPr b="0" lang="en-US" sz="20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While processing a query, scan only the high lists. If we get k docs in the process terminate. If not, go to the low lists</a:t>
            </a:r>
            <a:endParaRPr b="0" lang="en-US" sz="2400" spc="-1" strike="noStrike">
              <a:solidFill>
                <a:srgbClr val="000000"/>
              </a:solidFill>
              <a:latin typeface="Calibri"/>
            </a:endParaRPr>
          </a:p>
        </p:txBody>
      </p:sp>
      <p:sp>
        <p:nvSpPr>
          <p:cNvPr id="318" name="TextShape 3"/>
          <p:cNvSpPr txBox="1"/>
          <p:nvPr/>
        </p:nvSpPr>
        <p:spPr>
          <a:xfrm>
            <a:off x="838080" y="6356520"/>
            <a:ext cx="2742840" cy="364680"/>
          </a:xfrm>
          <a:prstGeom prst="rect">
            <a:avLst/>
          </a:prstGeom>
          <a:noFill/>
          <a:ln>
            <a:noFill/>
          </a:ln>
        </p:spPr>
        <p:txBody>
          <a:bodyPr anchor="ctr"/>
          <a:p>
            <a:pPr>
              <a:lnSpc>
                <a:spcPct val="100000"/>
              </a:lnSpc>
            </a:pPr>
            <a:fld id="{73B8CD3F-1EDD-44EC-85DF-F5942A5FEBFD}" type="datetime1">
              <a:rPr b="0" lang="en-IN" sz="1200" spc="-1" strike="noStrike">
                <a:solidFill>
                  <a:srgbClr val="8b8b8b"/>
                </a:solidFill>
                <a:latin typeface="Calibri"/>
              </a:rPr>
              <a:t>09/10/2019</a:t>
            </a:fld>
            <a:endParaRPr b="0" lang="en-IN" sz="1200" spc="-1" strike="noStrike">
              <a:latin typeface="Times New Roman"/>
            </a:endParaRPr>
          </a:p>
        </p:txBody>
      </p:sp>
      <p:sp>
        <p:nvSpPr>
          <p:cNvPr id="31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20" name="TextShape 5"/>
          <p:cNvSpPr txBox="1"/>
          <p:nvPr/>
        </p:nvSpPr>
        <p:spPr>
          <a:xfrm>
            <a:off x="8610480" y="6356520"/>
            <a:ext cx="2742840" cy="364680"/>
          </a:xfrm>
          <a:prstGeom prst="rect">
            <a:avLst/>
          </a:prstGeom>
          <a:noFill/>
          <a:ln>
            <a:noFill/>
          </a:ln>
        </p:spPr>
        <p:txBody>
          <a:bodyPr anchor="ctr"/>
          <a:p>
            <a:pPr algn="r">
              <a:lnSpc>
                <a:spcPct val="100000"/>
              </a:lnSpc>
            </a:pPr>
            <a:fld id="{7873BC21-53A2-4FB7-B38D-7F612F20AA66}"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Impact ordering</a:t>
            </a:r>
            <a:endParaRPr b="0" lang="en-US" sz="4400" spc="-1" strike="noStrike">
              <a:solidFill>
                <a:srgbClr val="000000"/>
              </a:solidFill>
              <a:latin typeface="Calibri"/>
            </a:endParaRPr>
          </a:p>
        </p:txBody>
      </p:sp>
      <p:sp>
        <p:nvSpPr>
          <p:cNvPr id="32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all the postings lists described thus far, we order the documents consistently by some common ordering: typically by document ID or by static quality scores.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Such a common ordering supports the concurrent traversal of all of the query terms’ postings lists, computing the score for each document as we encounter it. Computing scores in this manner is sometimes referred to as document-at-atime scoring.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will now introduce a technique for inexact top-</a:t>
            </a:r>
            <a:r>
              <a:rPr b="0" i="1" lang="en-US" sz="2800" spc="-1" strike="noStrike">
                <a:solidFill>
                  <a:srgbClr val="000000"/>
                </a:solidFill>
                <a:latin typeface="Calibri"/>
              </a:rPr>
              <a:t>K </a:t>
            </a:r>
            <a:r>
              <a:rPr b="0" lang="en-US" sz="2800" spc="-1" strike="noStrike">
                <a:solidFill>
                  <a:srgbClr val="000000"/>
                </a:solidFill>
                <a:latin typeface="Calibri"/>
              </a:rPr>
              <a:t>retrieval in which the postings are not all  ordered by a common ordering, thereby precluding such a concurrent traversal. We will therefore require scores to be “accumulated” one term at a time so that we have term-at-a-time scoring.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idea is to order the documents </a:t>
            </a:r>
            <a:r>
              <a:rPr b="0" i="1" lang="en-US" sz="2800" spc="-1" strike="noStrike">
                <a:solidFill>
                  <a:srgbClr val="000000"/>
                </a:solidFill>
                <a:latin typeface="Calibri"/>
              </a:rPr>
              <a:t>d </a:t>
            </a:r>
            <a:r>
              <a:rPr b="0" lang="en-US" sz="2800" spc="-1" strike="noStrike">
                <a:solidFill>
                  <a:srgbClr val="000000"/>
                </a:solidFill>
                <a:latin typeface="Calibri"/>
              </a:rPr>
              <a:t>in the postings list of term </a:t>
            </a:r>
            <a:r>
              <a:rPr b="0" i="1" lang="en-US" sz="2800" spc="-1" strike="noStrike">
                <a:solidFill>
                  <a:srgbClr val="000000"/>
                </a:solidFill>
                <a:latin typeface="Calibri"/>
              </a:rPr>
              <a:t>t </a:t>
            </a:r>
            <a:r>
              <a:rPr b="0" lang="en-US" sz="2800" spc="-1" strike="noStrike">
                <a:solidFill>
                  <a:srgbClr val="000000"/>
                </a:solidFill>
                <a:latin typeface="Calibri"/>
              </a:rPr>
              <a:t>by decreasing order of tf</a:t>
            </a:r>
            <a:r>
              <a:rPr b="0" i="1" lang="en-US" sz="2800" spc="-1" strike="noStrike">
                <a:solidFill>
                  <a:srgbClr val="000000"/>
                </a:solidFill>
                <a:latin typeface="Calibri"/>
              </a:rPr>
              <a:t>t</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Thus, the ordering of documents will vary from one postings list to another, and we cannot compute scores by a concurrent traversal of the postings lists of all query terms. </a:t>
            </a:r>
            <a:endParaRPr b="0" lang="en-US" sz="2800" spc="-1" strike="noStrike">
              <a:solidFill>
                <a:srgbClr val="000000"/>
              </a:solidFill>
              <a:latin typeface="Calibri"/>
            </a:endParaRPr>
          </a:p>
        </p:txBody>
      </p:sp>
      <p:sp>
        <p:nvSpPr>
          <p:cNvPr id="323" name="TextShape 3"/>
          <p:cNvSpPr txBox="1"/>
          <p:nvPr/>
        </p:nvSpPr>
        <p:spPr>
          <a:xfrm>
            <a:off x="838080" y="6356520"/>
            <a:ext cx="2742840" cy="364680"/>
          </a:xfrm>
          <a:prstGeom prst="rect">
            <a:avLst/>
          </a:prstGeom>
          <a:noFill/>
          <a:ln>
            <a:noFill/>
          </a:ln>
        </p:spPr>
        <p:txBody>
          <a:bodyPr anchor="ctr"/>
          <a:p>
            <a:pPr>
              <a:lnSpc>
                <a:spcPct val="100000"/>
              </a:lnSpc>
            </a:pPr>
            <a:fld id="{02F4BA46-7014-4C13-A839-54BB7F69ADD1}" type="datetime1">
              <a:rPr b="0" lang="en-IN" sz="1200" spc="-1" strike="noStrike">
                <a:solidFill>
                  <a:srgbClr val="8b8b8b"/>
                </a:solidFill>
                <a:latin typeface="Calibri"/>
              </a:rPr>
              <a:t>09/10/2019</a:t>
            </a:fld>
            <a:endParaRPr b="0" lang="en-IN" sz="1200" spc="-1" strike="noStrike">
              <a:latin typeface="Times New Roman"/>
            </a:endParaRPr>
          </a:p>
        </p:txBody>
      </p:sp>
      <p:sp>
        <p:nvSpPr>
          <p:cNvPr id="32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25" name="TextShape 5"/>
          <p:cNvSpPr txBox="1"/>
          <p:nvPr/>
        </p:nvSpPr>
        <p:spPr>
          <a:xfrm>
            <a:off x="8610480" y="6356520"/>
            <a:ext cx="2742840" cy="364680"/>
          </a:xfrm>
          <a:prstGeom prst="rect">
            <a:avLst/>
          </a:prstGeom>
          <a:noFill/>
          <a:ln>
            <a:noFill/>
          </a:ln>
        </p:spPr>
        <p:txBody>
          <a:bodyPr anchor="ctr"/>
          <a:p>
            <a:pPr algn="r">
              <a:lnSpc>
                <a:spcPct val="100000"/>
              </a:lnSpc>
            </a:pPr>
            <a:fld id="{2461EBF7-53BB-4E0B-B3D3-139CC6EA012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Impact ordering</a:t>
            </a:r>
            <a:endParaRPr b="0" lang="en-US" sz="4400" spc="-1" strike="noStrike">
              <a:solidFill>
                <a:srgbClr val="000000"/>
              </a:solidFill>
              <a:latin typeface="Calibri"/>
            </a:endParaRPr>
          </a:p>
        </p:txBody>
      </p:sp>
      <p:sp>
        <p:nvSpPr>
          <p:cNvPr id="327"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Given postings lists ordered by decreasing order of tf</a:t>
            </a:r>
            <a:r>
              <a:rPr b="0" i="1" lang="en-US" sz="2800" spc="-1" strike="noStrike">
                <a:solidFill>
                  <a:srgbClr val="000000"/>
                </a:solidFill>
                <a:latin typeface="Calibri"/>
              </a:rPr>
              <a:t>t</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two ideas have been found to significantly lower the number of documents for which we accumulate scores: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(1) when traversing the postings list for a query term </a:t>
            </a:r>
            <a:r>
              <a:rPr b="0" i="1" lang="en-US" sz="2400" spc="-1" strike="noStrike">
                <a:solidFill>
                  <a:srgbClr val="000000"/>
                </a:solidFill>
                <a:latin typeface="Calibri"/>
              </a:rPr>
              <a:t>t</a:t>
            </a:r>
            <a:r>
              <a:rPr b="0" lang="en-US" sz="2400" spc="-1" strike="noStrike">
                <a:solidFill>
                  <a:srgbClr val="000000"/>
                </a:solidFill>
                <a:latin typeface="Calibri"/>
              </a:rPr>
              <a:t>, we stop after considering a prefix of the postings list – either after a fixed number of documents </a:t>
            </a:r>
            <a:r>
              <a:rPr b="0" i="1" lang="en-US" sz="2400" spc="-1" strike="noStrike">
                <a:solidFill>
                  <a:srgbClr val="000000"/>
                </a:solidFill>
                <a:latin typeface="Calibri"/>
              </a:rPr>
              <a:t>r </a:t>
            </a:r>
            <a:r>
              <a:rPr b="0" lang="en-US" sz="2400" spc="-1" strike="noStrike">
                <a:solidFill>
                  <a:srgbClr val="000000"/>
                </a:solidFill>
                <a:latin typeface="Calibri"/>
              </a:rPr>
              <a:t>have been seen, or after the value of tf</a:t>
            </a:r>
            <a:r>
              <a:rPr b="0" i="1" lang="en-US" sz="2400" spc="-1" strike="noStrike">
                <a:solidFill>
                  <a:srgbClr val="000000"/>
                </a:solidFill>
                <a:latin typeface="Calibri"/>
              </a:rPr>
              <a:t>t</a:t>
            </a:r>
            <a:r>
              <a:rPr b="0" lang="en-US" sz="2400" spc="-1" strike="noStrike">
                <a:solidFill>
                  <a:srgbClr val="000000"/>
                </a:solidFill>
                <a:latin typeface="Calibri"/>
              </a:rPr>
              <a:t>,</a:t>
            </a:r>
            <a:r>
              <a:rPr b="0" i="1" lang="en-US" sz="2400" spc="-1" strike="noStrike">
                <a:solidFill>
                  <a:srgbClr val="000000"/>
                </a:solidFill>
                <a:latin typeface="Calibri"/>
              </a:rPr>
              <a:t>d </a:t>
            </a:r>
            <a:r>
              <a:rPr b="0" lang="en-US" sz="2400" spc="-1" strike="noStrike">
                <a:solidFill>
                  <a:srgbClr val="000000"/>
                </a:solidFill>
                <a:latin typeface="Calibri"/>
              </a:rPr>
              <a:t>has dropped below a threshold;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(2) when accumulating scores, we consider the query terms in decreasing order of idf, so that the query terms likely to contribute the most to the final scores are considered first.</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 </a:t>
            </a:r>
            <a:r>
              <a:rPr b="0" lang="en-US" sz="2000" spc="-1" strike="noStrike">
                <a:solidFill>
                  <a:srgbClr val="000000"/>
                </a:solidFill>
                <a:latin typeface="Calibri"/>
              </a:rPr>
              <a:t>This latter idea too can be adaptive at the time of processing a query: as we get to query terms with lower idf, we can determine whether to proceed based on the changes in document scores from processing the previous query term. If these changes are minimal, we may omit accumulation from the remaining query terms, or alternatively process shorter  prefixes of their postings lists.</a:t>
            </a:r>
            <a:endParaRPr b="0" lang="en-US" sz="2000" spc="-1" strike="noStrike">
              <a:solidFill>
                <a:srgbClr val="000000"/>
              </a:solidFill>
              <a:latin typeface="Calibri"/>
            </a:endParaRPr>
          </a:p>
          <a:p>
            <a:pPr>
              <a:lnSpc>
                <a:spcPct val="90000"/>
              </a:lnSpc>
              <a:spcBef>
                <a:spcPts val="1001"/>
              </a:spcBef>
            </a:pPr>
            <a:endParaRPr b="0" lang="en-US" sz="2000" spc="-1" strike="noStrike">
              <a:solidFill>
                <a:srgbClr val="000000"/>
              </a:solidFill>
              <a:latin typeface="Calibri"/>
            </a:endParaRPr>
          </a:p>
        </p:txBody>
      </p:sp>
      <p:sp>
        <p:nvSpPr>
          <p:cNvPr id="328" name="TextShape 3"/>
          <p:cNvSpPr txBox="1"/>
          <p:nvPr/>
        </p:nvSpPr>
        <p:spPr>
          <a:xfrm>
            <a:off x="838080" y="6356520"/>
            <a:ext cx="2742840" cy="364680"/>
          </a:xfrm>
          <a:prstGeom prst="rect">
            <a:avLst/>
          </a:prstGeom>
          <a:noFill/>
          <a:ln>
            <a:noFill/>
          </a:ln>
        </p:spPr>
        <p:txBody>
          <a:bodyPr anchor="ctr"/>
          <a:p>
            <a:pPr>
              <a:lnSpc>
                <a:spcPct val="100000"/>
              </a:lnSpc>
            </a:pPr>
            <a:fld id="{DC71E660-2F09-4D3C-97D1-9A96C32175F1}" type="datetime1">
              <a:rPr b="0" lang="en-IN" sz="1200" spc="-1" strike="noStrike">
                <a:solidFill>
                  <a:srgbClr val="8b8b8b"/>
                </a:solidFill>
                <a:latin typeface="Calibri"/>
              </a:rPr>
              <a:t>09/10/2019</a:t>
            </a:fld>
            <a:endParaRPr b="0" lang="en-IN" sz="1200" spc="-1" strike="noStrike">
              <a:latin typeface="Times New Roman"/>
            </a:endParaRPr>
          </a:p>
        </p:txBody>
      </p:sp>
      <p:sp>
        <p:nvSpPr>
          <p:cNvPr id="32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30" name="TextShape 5"/>
          <p:cNvSpPr txBox="1"/>
          <p:nvPr/>
        </p:nvSpPr>
        <p:spPr>
          <a:xfrm>
            <a:off x="8610480" y="6356520"/>
            <a:ext cx="2742840" cy="364680"/>
          </a:xfrm>
          <a:prstGeom prst="rect">
            <a:avLst/>
          </a:prstGeom>
          <a:noFill/>
          <a:ln>
            <a:noFill/>
          </a:ln>
        </p:spPr>
        <p:txBody>
          <a:bodyPr anchor="ctr"/>
          <a:p>
            <a:pPr algn="r">
              <a:lnSpc>
                <a:spcPct val="100000"/>
              </a:lnSpc>
            </a:pPr>
            <a:fld id="{16D114FA-D0C3-4338-92E3-BC28323ED087}"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Impact ordering </a:t>
            </a:r>
            <a:endParaRPr b="0" lang="en-US" sz="4400" spc="-1" strike="noStrike">
              <a:solidFill>
                <a:srgbClr val="000000"/>
              </a:solidFill>
              <a:latin typeface="Calibri"/>
            </a:endParaRPr>
          </a:p>
        </p:txBody>
      </p:sp>
      <p:sp>
        <p:nvSpPr>
          <p:cNvPr id="332"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may also implement a version of static ordering in which each postings list is ordered by an additive combination of static and query-dependent scores. We would again lose the consistency of ordering across postings, thereby having to process query terms one at time accumulating scores for all documents as we go along. Depending on the particular scoring function, the postings list for a document may be ordered by other quantities than term frequency; under this more general setting, this idea known as impact ordering.</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33" name="TextShape 3"/>
          <p:cNvSpPr txBox="1"/>
          <p:nvPr/>
        </p:nvSpPr>
        <p:spPr>
          <a:xfrm>
            <a:off x="838080" y="6356520"/>
            <a:ext cx="2742840" cy="364680"/>
          </a:xfrm>
          <a:prstGeom prst="rect">
            <a:avLst/>
          </a:prstGeom>
          <a:noFill/>
          <a:ln>
            <a:noFill/>
          </a:ln>
        </p:spPr>
        <p:txBody>
          <a:bodyPr anchor="ctr"/>
          <a:p>
            <a:pPr>
              <a:lnSpc>
                <a:spcPct val="100000"/>
              </a:lnSpc>
            </a:pPr>
            <a:fld id="{C0D827B5-4075-4989-9C28-2FCD57233FDF}" type="datetime1">
              <a:rPr b="0" lang="en-IN" sz="1200" spc="-1" strike="noStrike">
                <a:solidFill>
                  <a:srgbClr val="8b8b8b"/>
                </a:solidFill>
                <a:latin typeface="Calibri"/>
              </a:rPr>
              <a:t>09/10/2019</a:t>
            </a:fld>
            <a:endParaRPr b="0" lang="en-IN" sz="1200" spc="-1" strike="noStrike">
              <a:latin typeface="Times New Roman"/>
            </a:endParaRPr>
          </a:p>
        </p:txBody>
      </p:sp>
      <p:sp>
        <p:nvSpPr>
          <p:cNvPr id="334"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35" name="TextShape 5"/>
          <p:cNvSpPr txBox="1"/>
          <p:nvPr/>
        </p:nvSpPr>
        <p:spPr>
          <a:xfrm>
            <a:off x="8610480" y="6356520"/>
            <a:ext cx="2742840" cy="364680"/>
          </a:xfrm>
          <a:prstGeom prst="rect">
            <a:avLst/>
          </a:prstGeom>
          <a:noFill/>
          <a:ln>
            <a:noFill/>
          </a:ln>
        </p:spPr>
        <p:txBody>
          <a:bodyPr anchor="ctr"/>
          <a:p>
            <a:pPr algn="r">
              <a:lnSpc>
                <a:spcPct val="100000"/>
              </a:lnSpc>
            </a:pPr>
            <a:fld id="{540AA53D-03AF-441B-B189-E94C447615A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Cluster Pruning</a:t>
            </a:r>
            <a:endParaRPr b="0" lang="en-US" sz="4400" spc="-1" strike="noStrike">
              <a:solidFill>
                <a:srgbClr val="000000"/>
              </a:solidFill>
              <a:latin typeface="Calibri"/>
            </a:endParaRPr>
          </a:p>
        </p:txBody>
      </p:sp>
      <p:sp>
        <p:nvSpPr>
          <p:cNvPr id="337"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338" name="TextShape 3"/>
          <p:cNvSpPr txBox="1"/>
          <p:nvPr/>
        </p:nvSpPr>
        <p:spPr>
          <a:xfrm>
            <a:off x="838080" y="6356520"/>
            <a:ext cx="2742840" cy="364680"/>
          </a:xfrm>
          <a:prstGeom prst="rect">
            <a:avLst/>
          </a:prstGeom>
          <a:noFill/>
          <a:ln>
            <a:noFill/>
          </a:ln>
        </p:spPr>
        <p:txBody>
          <a:bodyPr anchor="ctr"/>
          <a:p>
            <a:pPr>
              <a:lnSpc>
                <a:spcPct val="100000"/>
              </a:lnSpc>
            </a:pPr>
            <a:fld id="{3FE47567-F2FA-4579-92AB-E64FF57C91BE}" type="datetime1">
              <a:rPr b="0" lang="en-IN" sz="1200" spc="-1" strike="noStrike">
                <a:solidFill>
                  <a:srgbClr val="8b8b8b"/>
                </a:solidFill>
                <a:latin typeface="Calibri"/>
              </a:rPr>
              <a:t>09/10/2019</a:t>
            </a:fld>
            <a:endParaRPr b="0" lang="en-IN" sz="1200" spc="-1" strike="noStrike">
              <a:latin typeface="Times New Roman"/>
            </a:endParaRPr>
          </a:p>
        </p:txBody>
      </p:sp>
      <p:sp>
        <p:nvSpPr>
          <p:cNvPr id="339"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40" name="TextShape 5"/>
          <p:cNvSpPr txBox="1"/>
          <p:nvPr/>
        </p:nvSpPr>
        <p:spPr>
          <a:xfrm>
            <a:off x="8610480" y="6356520"/>
            <a:ext cx="2742840" cy="364680"/>
          </a:xfrm>
          <a:prstGeom prst="rect">
            <a:avLst/>
          </a:prstGeom>
          <a:noFill/>
          <a:ln>
            <a:noFill/>
          </a:ln>
        </p:spPr>
        <p:txBody>
          <a:bodyPr anchor="ctr"/>
          <a:p>
            <a:pPr algn="r">
              <a:lnSpc>
                <a:spcPct val="100000"/>
              </a:lnSpc>
            </a:pPr>
            <a:fld id="{7D750277-3DE1-454F-9970-C03AD3ADC14C}" type="slidenum">
              <a:rPr b="0" lang="en-IN" sz="1200" spc="-1" strike="noStrike">
                <a:solidFill>
                  <a:srgbClr val="8b8b8b"/>
                </a:solidFill>
                <a:latin typeface="Calibri"/>
              </a:rPr>
              <a:t>1</a:t>
            </a:fld>
            <a:endParaRPr b="0" lang="en-IN" sz="1200" spc="-1" strike="noStrike">
              <a:latin typeface="Times New Roman"/>
            </a:endParaRPr>
          </a:p>
        </p:txBody>
      </p:sp>
      <p:pic>
        <p:nvPicPr>
          <p:cNvPr id="341" name="Picture 6" descr=""/>
          <p:cNvPicPr/>
          <p:nvPr/>
        </p:nvPicPr>
        <p:blipFill>
          <a:blip r:embed="rId1"/>
          <a:stretch/>
        </p:blipFill>
        <p:spPr>
          <a:xfrm>
            <a:off x="2748600" y="1299960"/>
            <a:ext cx="6694560" cy="4257360"/>
          </a:xfrm>
          <a:prstGeom prst="rect">
            <a:avLst/>
          </a:prstGeom>
          <a:ln>
            <a:noFill/>
          </a:ln>
        </p:spPr>
      </p:pic>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Life cycle of an inverted index</a:t>
            </a:r>
            <a:endParaRPr b="0" lang="en-US" sz="4400" spc="-1" strike="noStrike">
              <a:solidFill>
                <a:srgbClr val="000000"/>
              </a:solidFill>
              <a:latin typeface="Calibri"/>
            </a:endParaRPr>
          </a:p>
        </p:txBody>
      </p:sp>
      <p:sp>
        <p:nvSpPr>
          <p:cNvPr id="10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Index construction</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text collection is processed sequentially, one token at a time, and a postings list is built for each term in the collection in an incremental fashion</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Also called phase 1</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time required for this is called indexing time</a:t>
            </a: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Query processing</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information stored in the index built in the phase 1 is used to process search queries</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Also called as phase 2</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 time required for this is called as query time</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
        <p:nvSpPr>
          <p:cNvPr id="107" name="TextShape 3"/>
          <p:cNvSpPr txBox="1"/>
          <p:nvPr/>
        </p:nvSpPr>
        <p:spPr>
          <a:xfrm>
            <a:off x="838080" y="6356520"/>
            <a:ext cx="2742840" cy="364680"/>
          </a:xfrm>
          <a:prstGeom prst="rect">
            <a:avLst/>
          </a:prstGeom>
          <a:noFill/>
          <a:ln>
            <a:noFill/>
          </a:ln>
        </p:spPr>
        <p:txBody>
          <a:bodyPr anchor="ctr"/>
          <a:p>
            <a:pPr>
              <a:lnSpc>
                <a:spcPct val="100000"/>
              </a:lnSpc>
            </a:pPr>
            <a:fld id="{16519748-81A6-42F3-9702-590E91E76517}" type="datetime1">
              <a:rPr b="0" lang="en-IN" sz="1200" spc="-1" strike="noStrike">
                <a:solidFill>
                  <a:srgbClr val="8b8b8b"/>
                </a:solidFill>
                <a:latin typeface="Calibri"/>
              </a:rPr>
              <a:t>09/10/2019</a:t>
            </a:fld>
            <a:endParaRPr b="0" lang="en-IN" sz="1200" spc="-1" strike="noStrike">
              <a:latin typeface="Times New Roman"/>
            </a:endParaRPr>
          </a:p>
        </p:txBody>
      </p:sp>
      <p:sp>
        <p:nvSpPr>
          <p:cNvPr id="10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09" name="TextShape 5"/>
          <p:cNvSpPr txBox="1"/>
          <p:nvPr/>
        </p:nvSpPr>
        <p:spPr>
          <a:xfrm>
            <a:off x="8610480" y="6356520"/>
            <a:ext cx="2742840" cy="364680"/>
          </a:xfrm>
          <a:prstGeom prst="rect">
            <a:avLst/>
          </a:prstGeom>
          <a:noFill/>
          <a:ln>
            <a:noFill/>
          </a:ln>
        </p:spPr>
        <p:txBody>
          <a:bodyPr anchor="ctr"/>
          <a:p>
            <a:pPr algn="r">
              <a:lnSpc>
                <a:spcPct val="100000"/>
              </a:lnSpc>
            </a:pPr>
            <a:fld id="{B3DD4594-3649-47C6-BB3B-1C883CAA8364}"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Cluster pruning</a:t>
            </a:r>
            <a:endParaRPr b="0" lang="en-US" sz="4400" spc="-1" strike="noStrike">
              <a:solidFill>
                <a:srgbClr val="000000"/>
              </a:solidFill>
              <a:latin typeface="Calibri"/>
            </a:endParaRPr>
          </a:p>
        </p:txBody>
      </p:sp>
      <p:pic>
        <p:nvPicPr>
          <p:cNvPr id="343" name="Content Placeholder 6" descr=""/>
          <p:cNvPicPr/>
          <p:nvPr/>
        </p:nvPicPr>
        <p:blipFill>
          <a:blip r:embed="rId1"/>
          <a:stretch/>
        </p:blipFill>
        <p:spPr>
          <a:xfrm>
            <a:off x="770400" y="1878120"/>
            <a:ext cx="10616400" cy="4232160"/>
          </a:xfrm>
          <a:prstGeom prst="rect">
            <a:avLst/>
          </a:prstGeom>
          <a:ln>
            <a:noFill/>
          </a:ln>
        </p:spPr>
      </p:pic>
      <p:sp>
        <p:nvSpPr>
          <p:cNvPr id="344" name="TextShape 2"/>
          <p:cNvSpPr txBox="1"/>
          <p:nvPr/>
        </p:nvSpPr>
        <p:spPr>
          <a:xfrm>
            <a:off x="838080" y="6356520"/>
            <a:ext cx="2742840" cy="364680"/>
          </a:xfrm>
          <a:prstGeom prst="rect">
            <a:avLst/>
          </a:prstGeom>
          <a:noFill/>
          <a:ln>
            <a:noFill/>
          </a:ln>
        </p:spPr>
        <p:txBody>
          <a:bodyPr anchor="ctr"/>
          <a:p>
            <a:pPr>
              <a:lnSpc>
                <a:spcPct val="100000"/>
              </a:lnSpc>
            </a:pPr>
            <a:fld id="{5EF5EBA8-9C4C-4EBD-9C0B-B48C7A3513DD}" type="datetime1">
              <a:rPr b="0" lang="en-IN" sz="1200" spc="-1" strike="noStrike">
                <a:solidFill>
                  <a:srgbClr val="8b8b8b"/>
                </a:solidFill>
                <a:latin typeface="Calibri"/>
              </a:rPr>
              <a:t>09/10/2019</a:t>
            </a:fld>
            <a:endParaRPr b="0" lang="en-IN" sz="1200" spc="-1" strike="noStrike">
              <a:latin typeface="Times New Roman"/>
            </a:endParaRPr>
          </a:p>
        </p:txBody>
      </p:sp>
      <p:sp>
        <p:nvSpPr>
          <p:cNvPr id="345" name="TextShape 3"/>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46" name="TextShape 4"/>
          <p:cNvSpPr txBox="1"/>
          <p:nvPr/>
        </p:nvSpPr>
        <p:spPr>
          <a:xfrm>
            <a:off x="8610480" y="6356520"/>
            <a:ext cx="2742840" cy="364680"/>
          </a:xfrm>
          <a:prstGeom prst="rect">
            <a:avLst/>
          </a:prstGeom>
          <a:noFill/>
          <a:ln>
            <a:noFill/>
          </a:ln>
        </p:spPr>
        <p:txBody>
          <a:bodyPr anchor="ctr"/>
          <a:p>
            <a:pPr algn="r">
              <a:lnSpc>
                <a:spcPct val="100000"/>
              </a:lnSpc>
            </a:pPr>
            <a:fld id="{D069DFD6-2027-430B-8CDE-43AB25DAA4D1}"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Query processing in cluster pruning</a:t>
            </a:r>
            <a:endParaRPr b="0" lang="en-US" sz="4400" spc="-1" strike="noStrike">
              <a:solidFill>
                <a:srgbClr val="000000"/>
              </a:solidFill>
              <a:latin typeface="Calibri"/>
            </a:endParaRPr>
          </a:p>
        </p:txBody>
      </p:sp>
      <p:sp>
        <p:nvSpPr>
          <p:cNvPr id="34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1. Given a query </a:t>
            </a:r>
            <a:r>
              <a:rPr b="0" i="1" lang="en-US" sz="2800" spc="-1" strike="noStrike">
                <a:solidFill>
                  <a:srgbClr val="000000"/>
                </a:solidFill>
                <a:latin typeface="Calibri"/>
              </a:rPr>
              <a:t>q</a:t>
            </a:r>
            <a:r>
              <a:rPr b="0" lang="en-US" sz="2800" spc="-1" strike="noStrike">
                <a:solidFill>
                  <a:srgbClr val="000000"/>
                </a:solidFill>
                <a:latin typeface="Calibri"/>
              </a:rPr>
              <a:t>, find the leader </a:t>
            </a:r>
            <a:r>
              <a:rPr b="0" i="1" lang="en-US" sz="2800" spc="-1" strike="noStrike">
                <a:solidFill>
                  <a:srgbClr val="000000"/>
                </a:solidFill>
                <a:latin typeface="Calibri"/>
              </a:rPr>
              <a:t>L </a:t>
            </a:r>
            <a:r>
              <a:rPr b="0" lang="en-US" sz="2800" spc="-1" strike="noStrike">
                <a:solidFill>
                  <a:srgbClr val="000000"/>
                </a:solidFill>
                <a:latin typeface="Calibri"/>
              </a:rPr>
              <a:t>that is closest to </a:t>
            </a:r>
            <a:r>
              <a:rPr b="0" i="1" lang="en-US" sz="2800" spc="-1" strike="noStrike">
                <a:solidFill>
                  <a:srgbClr val="000000"/>
                </a:solidFill>
                <a:latin typeface="Calibri"/>
              </a:rPr>
              <a:t>q</a:t>
            </a:r>
            <a:r>
              <a:rPr b="0" lang="en-US" sz="2800" spc="-1" strike="noStrike">
                <a:solidFill>
                  <a:srgbClr val="000000"/>
                </a:solidFill>
                <a:latin typeface="Calibri"/>
              </a:rPr>
              <a:t>. This entails computing cosine similarities from </a:t>
            </a:r>
            <a:r>
              <a:rPr b="0" i="1" lang="en-US" sz="2800" spc="-1" strike="noStrike">
                <a:solidFill>
                  <a:srgbClr val="000000"/>
                </a:solidFill>
                <a:latin typeface="Calibri"/>
              </a:rPr>
              <a:t>q </a:t>
            </a:r>
            <a:r>
              <a:rPr b="0" lang="en-US" sz="2800" spc="-1" strike="noStrike">
                <a:solidFill>
                  <a:srgbClr val="000000"/>
                </a:solidFill>
                <a:latin typeface="Calibri"/>
              </a:rPr>
              <a:t>to each of the √</a:t>
            </a:r>
            <a:r>
              <a:rPr b="0" i="1" lang="en-US" sz="2800" spc="-1" strike="noStrike">
                <a:solidFill>
                  <a:srgbClr val="000000"/>
                </a:solidFill>
                <a:latin typeface="Calibri"/>
              </a:rPr>
              <a:t>N </a:t>
            </a:r>
            <a:r>
              <a:rPr b="0" lang="en-US" sz="2800" spc="-1" strike="noStrike">
                <a:solidFill>
                  <a:srgbClr val="000000"/>
                </a:solidFill>
                <a:latin typeface="Calibri"/>
              </a:rPr>
              <a:t>leaders.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 The candidate set </a:t>
            </a:r>
            <a:r>
              <a:rPr b="0" i="1" lang="en-US" sz="2800" spc="-1" strike="noStrike">
                <a:solidFill>
                  <a:srgbClr val="000000"/>
                </a:solidFill>
                <a:latin typeface="Calibri"/>
              </a:rPr>
              <a:t>A </a:t>
            </a:r>
            <a:r>
              <a:rPr b="0" lang="en-US" sz="2800" spc="-1" strike="noStrike">
                <a:solidFill>
                  <a:srgbClr val="000000"/>
                </a:solidFill>
                <a:latin typeface="Calibri"/>
              </a:rPr>
              <a:t>consists of </a:t>
            </a:r>
            <a:r>
              <a:rPr b="0" i="1" lang="en-US" sz="2800" spc="-1" strike="noStrike">
                <a:solidFill>
                  <a:srgbClr val="000000"/>
                </a:solidFill>
                <a:latin typeface="Calibri"/>
              </a:rPr>
              <a:t>L </a:t>
            </a:r>
            <a:r>
              <a:rPr b="0" lang="en-US" sz="2800" spc="-1" strike="noStrike">
                <a:solidFill>
                  <a:srgbClr val="000000"/>
                </a:solidFill>
                <a:latin typeface="Calibri"/>
              </a:rPr>
              <a:t>together with its followers. We compute the cosine scores for all documents in this candidate set.</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Note: The use of randomly chosen leaders for clustering is fast and likely to reflect the distribution of the document vectors in the vector space: a region of the vector space that is dense in documents is likely to produce multiple leaders and thus a finer partition into sub-regions. </a:t>
            </a:r>
            <a:endParaRPr b="0" lang="en-US" sz="2400" spc="-1" strike="noStrike">
              <a:solidFill>
                <a:srgbClr val="000000"/>
              </a:solidFill>
              <a:latin typeface="Calibri"/>
            </a:endParaRPr>
          </a:p>
        </p:txBody>
      </p:sp>
      <p:sp>
        <p:nvSpPr>
          <p:cNvPr id="349" name="TextShape 3"/>
          <p:cNvSpPr txBox="1"/>
          <p:nvPr/>
        </p:nvSpPr>
        <p:spPr>
          <a:xfrm>
            <a:off x="838080" y="6356520"/>
            <a:ext cx="2742840" cy="364680"/>
          </a:xfrm>
          <a:prstGeom prst="rect">
            <a:avLst/>
          </a:prstGeom>
          <a:noFill/>
          <a:ln>
            <a:noFill/>
          </a:ln>
        </p:spPr>
        <p:txBody>
          <a:bodyPr anchor="ctr"/>
          <a:p>
            <a:pPr>
              <a:lnSpc>
                <a:spcPct val="100000"/>
              </a:lnSpc>
            </a:pPr>
            <a:fld id="{0E1034B8-179C-4E10-A906-B0C17A90E03B}" type="datetime1">
              <a:rPr b="0" lang="en-IN" sz="1200" spc="-1" strike="noStrike">
                <a:solidFill>
                  <a:srgbClr val="8b8b8b"/>
                </a:solidFill>
                <a:latin typeface="Calibri"/>
              </a:rPr>
              <a:t>09/10/2019</a:t>
            </a:fld>
            <a:endParaRPr b="0" lang="en-IN" sz="1200" spc="-1" strike="noStrike">
              <a:latin typeface="Times New Roman"/>
            </a:endParaRPr>
          </a:p>
        </p:txBody>
      </p:sp>
      <p:sp>
        <p:nvSpPr>
          <p:cNvPr id="350"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51" name="TextShape 5"/>
          <p:cNvSpPr txBox="1"/>
          <p:nvPr/>
        </p:nvSpPr>
        <p:spPr>
          <a:xfrm>
            <a:off x="8610480" y="6356520"/>
            <a:ext cx="2742840" cy="364680"/>
          </a:xfrm>
          <a:prstGeom prst="rect">
            <a:avLst/>
          </a:prstGeom>
          <a:noFill/>
          <a:ln>
            <a:noFill/>
          </a:ln>
        </p:spPr>
        <p:txBody>
          <a:bodyPr anchor="ctr"/>
          <a:p>
            <a:pPr algn="r">
              <a:lnSpc>
                <a:spcPct val="100000"/>
              </a:lnSpc>
            </a:pPr>
            <a:fld id="{C0CD61FA-7E30-4093-AA5E-C0F3A412A20A}"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Variations of cluster pruning</a:t>
            </a:r>
            <a:endParaRPr b="0" lang="en-US" sz="4400" spc="-1" strike="noStrike">
              <a:solidFill>
                <a:srgbClr val="000000"/>
              </a:solidFill>
              <a:latin typeface="Calibri"/>
            </a:endParaRPr>
          </a:p>
        </p:txBody>
      </p:sp>
      <p:sp>
        <p:nvSpPr>
          <p:cNvPr id="35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Variations of cluster pruning introduce additional parameters </a:t>
            </a:r>
            <a:r>
              <a:rPr b="0" i="1" lang="en-US" sz="2800" spc="-1" strike="noStrike">
                <a:solidFill>
                  <a:srgbClr val="000000"/>
                </a:solidFill>
                <a:latin typeface="Calibri"/>
              </a:rPr>
              <a:t>b</a:t>
            </a:r>
            <a:r>
              <a:rPr b="0" lang="en-US" sz="2800" spc="-1" strike="noStrike">
                <a:solidFill>
                  <a:srgbClr val="000000"/>
                </a:solidFill>
                <a:latin typeface="Calibri"/>
              </a:rPr>
              <a:t>1 and </a:t>
            </a:r>
            <a:r>
              <a:rPr b="0" i="1" lang="en-US" sz="2800" spc="-1" strike="noStrike">
                <a:solidFill>
                  <a:srgbClr val="000000"/>
                </a:solidFill>
                <a:latin typeface="Calibri"/>
              </a:rPr>
              <a:t>b</a:t>
            </a:r>
            <a:r>
              <a:rPr b="0" lang="en-US" sz="2800" spc="-1" strike="noStrike">
                <a:solidFill>
                  <a:srgbClr val="000000"/>
                </a:solidFill>
                <a:latin typeface="Calibri"/>
              </a:rPr>
              <a:t>2, both of which are positive integers. In the pre-processing step we attach</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each follower to its </a:t>
            </a:r>
            <a:r>
              <a:rPr b="0" i="1" lang="en-US" sz="2800" spc="-1" strike="noStrike">
                <a:solidFill>
                  <a:srgbClr val="000000"/>
                </a:solidFill>
                <a:latin typeface="Calibri"/>
              </a:rPr>
              <a:t>b</a:t>
            </a:r>
            <a:r>
              <a:rPr b="0" lang="en-US" sz="2800" spc="-1" strike="noStrike">
                <a:solidFill>
                  <a:srgbClr val="000000"/>
                </a:solidFill>
                <a:latin typeface="Calibri"/>
              </a:rPr>
              <a:t>1 closest leaders, rather than a single closest leader.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query time we consider the </a:t>
            </a:r>
            <a:r>
              <a:rPr b="0" i="1" lang="en-US" sz="2800" spc="-1" strike="noStrike">
                <a:solidFill>
                  <a:srgbClr val="000000"/>
                </a:solidFill>
                <a:latin typeface="Calibri"/>
              </a:rPr>
              <a:t>b</a:t>
            </a:r>
            <a:r>
              <a:rPr b="0" lang="en-US" sz="2800" spc="-1" strike="noStrike">
                <a:solidFill>
                  <a:srgbClr val="000000"/>
                </a:solidFill>
                <a:latin typeface="Calibri"/>
              </a:rPr>
              <a:t>2 leaders closest to the query </a:t>
            </a:r>
            <a:r>
              <a:rPr b="0" i="1" lang="en-US" sz="2800" spc="-1" strike="noStrike">
                <a:solidFill>
                  <a:srgbClr val="000000"/>
                </a:solidFill>
                <a:latin typeface="Calibri"/>
              </a:rPr>
              <a:t>q</a:t>
            </a:r>
            <a:r>
              <a:rPr b="0" lang="en-US" sz="2800" spc="-1" strike="noStrike">
                <a:solidFill>
                  <a:srgbClr val="000000"/>
                </a:solidFill>
                <a:latin typeface="Calibri"/>
              </a:rPr>
              <a: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Clearly, the basic scheme above corresponds to the case </a:t>
            </a:r>
            <a:r>
              <a:rPr b="0" i="1" lang="en-US" sz="2800" spc="-1" strike="noStrike">
                <a:solidFill>
                  <a:srgbClr val="000000"/>
                </a:solidFill>
                <a:latin typeface="Calibri"/>
              </a:rPr>
              <a:t>b</a:t>
            </a:r>
            <a:r>
              <a:rPr b="0" lang="en-US" sz="2800" spc="-1" strike="noStrike">
                <a:solidFill>
                  <a:srgbClr val="000000"/>
                </a:solidFill>
                <a:latin typeface="Calibri"/>
              </a:rPr>
              <a:t>1 = </a:t>
            </a:r>
            <a:r>
              <a:rPr b="0" i="1" lang="en-US" sz="2800" spc="-1" strike="noStrike">
                <a:solidFill>
                  <a:srgbClr val="000000"/>
                </a:solidFill>
                <a:latin typeface="Calibri"/>
              </a:rPr>
              <a:t>b</a:t>
            </a:r>
            <a:r>
              <a:rPr b="0" lang="en-US" sz="2800" spc="-1" strike="noStrike">
                <a:solidFill>
                  <a:srgbClr val="000000"/>
                </a:solidFill>
                <a:latin typeface="Calibri"/>
              </a:rPr>
              <a:t>2 = 1. Further, increasing </a:t>
            </a:r>
            <a:r>
              <a:rPr b="0" i="1" lang="en-US" sz="2800" spc="-1" strike="noStrike">
                <a:solidFill>
                  <a:srgbClr val="000000"/>
                </a:solidFill>
                <a:latin typeface="Calibri"/>
              </a:rPr>
              <a:t>b</a:t>
            </a:r>
            <a:r>
              <a:rPr b="0" lang="en-US" sz="2800" spc="-1" strike="noStrike">
                <a:solidFill>
                  <a:srgbClr val="000000"/>
                </a:solidFill>
                <a:latin typeface="Calibri"/>
              </a:rPr>
              <a:t>1 or </a:t>
            </a:r>
            <a:r>
              <a:rPr b="0" i="1" lang="en-US" sz="2800" spc="-1" strike="noStrike">
                <a:solidFill>
                  <a:srgbClr val="000000"/>
                </a:solidFill>
                <a:latin typeface="Calibri"/>
              </a:rPr>
              <a:t>b</a:t>
            </a:r>
            <a:r>
              <a:rPr b="0" lang="en-US" sz="2800" spc="-1" strike="noStrike">
                <a:solidFill>
                  <a:srgbClr val="000000"/>
                </a:solidFill>
                <a:latin typeface="Calibri"/>
              </a:rPr>
              <a:t>2 increases the likelihood of finding </a:t>
            </a:r>
            <a:r>
              <a:rPr b="0" i="1" lang="en-US" sz="2800" spc="-1" strike="noStrike">
                <a:solidFill>
                  <a:srgbClr val="000000"/>
                </a:solidFill>
                <a:latin typeface="Calibri"/>
              </a:rPr>
              <a:t>K </a:t>
            </a:r>
            <a:r>
              <a:rPr b="0" lang="en-US" sz="2800" spc="-1" strike="noStrike">
                <a:solidFill>
                  <a:srgbClr val="000000"/>
                </a:solidFill>
                <a:latin typeface="Calibri"/>
              </a:rPr>
              <a:t>documents that are more likely to be in the set of true top-scoring </a:t>
            </a:r>
            <a:r>
              <a:rPr b="0" i="1" lang="en-US" sz="2800" spc="-1" strike="noStrike">
                <a:solidFill>
                  <a:srgbClr val="000000"/>
                </a:solidFill>
                <a:latin typeface="Calibri"/>
              </a:rPr>
              <a:t>K </a:t>
            </a:r>
            <a:r>
              <a:rPr b="0" lang="en-US" sz="2800" spc="-1" strike="noStrike">
                <a:solidFill>
                  <a:srgbClr val="000000"/>
                </a:solidFill>
                <a:latin typeface="Calibri"/>
              </a:rPr>
              <a:t>documents, at the expense of more computation.</a:t>
            </a:r>
            <a:endParaRPr b="0" lang="en-US" sz="2800" spc="-1" strike="noStrike">
              <a:solidFill>
                <a:srgbClr val="000000"/>
              </a:solidFill>
              <a:latin typeface="Calibri"/>
            </a:endParaRPr>
          </a:p>
        </p:txBody>
      </p:sp>
      <p:sp>
        <p:nvSpPr>
          <p:cNvPr id="354" name="TextShape 3"/>
          <p:cNvSpPr txBox="1"/>
          <p:nvPr/>
        </p:nvSpPr>
        <p:spPr>
          <a:xfrm>
            <a:off x="838080" y="6356520"/>
            <a:ext cx="2742840" cy="364680"/>
          </a:xfrm>
          <a:prstGeom prst="rect">
            <a:avLst/>
          </a:prstGeom>
          <a:noFill/>
          <a:ln>
            <a:noFill/>
          </a:ln>
        </p:spPr>
        <p:txBody>
          <a:bodyPr anchor="ctr"/>
          <a:p>
            <a:pPr>
              <a:lnSpc>
                <a:spcPct val="100000"/>
              </a:lnSpc>
            </a:pPr>
            <a:fld id="{29380137-03F8-4F29-B449-C77B9C85B893}" type="datetime1">
              <a:rPr b="0" lang="en-IN" sz="1200" spc="-1" strike="noStrike">
                <a:solidFill>
                  <a:srgbClr val="8b8b8b"/>
                </a:solidFill>
                <a:latin typeface="Calibri"/>
              </a:rPr>
              <a:t>09/10/2019</a:t>
            </a:fld>
            <a:endParaRPr b="0" lang="en-IN" sz="1200" spc="-1" strike="noStrike">
              <a:latin typeface="Times New Roman"/>
            </a:endParaRPr>
          </a:p>
        </p:txBody>
      </p:sp>
      <p:sp>
        <p:nvSpPr>
          <p:cNvPr id="35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56" name="TextShape 5"/>
          <p:cNvSpPr txBox="1"/>
          <p:nvPr/>
        </p:nvSpPr>
        <p:spPr>
          <a:xfrm>
            <a:off x="8610480" y="6356520"/>
            <a:ext cx="2742840" cy="364680"/>
          </a:xfrm>
          <a:prstGeom prst="rect">
            <a:avLst/>
          </a:prstGeom>
          <a:noFill/>
          <a:ln>
            <a:noFill/>
          </a:ln>
        </p:spPr>
        <p:txBody>
          <a:bodyPr anchor="ctr"/>
          <a:p>
            <a:pPr algn="r">
              <a:lnSpc>
                <a:spcPct val="100000"/>
              </a:lnSpc>
            </a:pPr>
            <a:fld id="{664EDF54-30F4-49A6-9454-11EB8F608E72}"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Points to ponder!</a:t>
            </a:r>
            <a:endParaRPr b="0" lang="en-US" sz="4400" spc="-1" strike="noStrike">
              <a:solidFill>
                <a:srgbClr val="000000"/>
              </a:solidFill>
              <a:latin typeface="Calibri"/>
            </a:endParaRPr>
          </a:p>
        </p:txBody>
      </p:sp>
      <p:sp>
        <p:nvSpPr>
          <p:cNvPr id="35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discussing champion lists, we simply used the </a:t>
            </a:r>
            <a:r>
              <a:rPr b="0" i="1" lang="en-US" sz="2800" spc="-1" strike="noStrike">
                <a:solidFill>
                  <a:srgbClr val="000000"/>
                </a:solidFill>
                <a:latin typeface="Calibri"/>
              </a:rPr>
              <a:t>r </a:t>
            </a:r>
            <a:r>
              <a:rPr b="0" lang="en-US" sz="2800" spc="-1" strike="noStrike">
                <a:solidFill>
                  <a:srgbClr val="000000"/>
                </a:solidFill>
                <a:latin typeface="Calibri"/>
              </a:rPr>
              <a:t>documents with the largest tf values to create the champion list for </a:t>
            </a:r>
            <a:r>
              <a:rPr b="0" i="1" lang="en-US" sz="2800" spc="-1" strike="noStrike">
                <a:solidFill>
                  <a:srgbClr val="000000"/>
                </a:solidFill>
                <a:latin typeface="Calibri"/>
              </a:rPr>
              <a:t>t</a:t>
            </a:r>
            <a:r>
              <a:rPr b="0" lang="en-US" sz="2800" spc="-1" strike="noStrike">
                <a:solidFill>
                  <a:srgbClr val="000000"/>
                </a:solidFill>
                <a:latin typeface="Calibri"/>
              </a:rPr>
              <a:t>. But when considering global champion lists, we used idf as well, identifying documents with the largest values of </a:t>
            </a:r>
            <a:r>
              <a:rPr b="0" i="1" lang="en-US" sz="2800" spc="-1" strike="noStrike">
                <a:solidFill>
                  <a:srgbClr val="000000"/>
                </a:solidFill>
                <a:latin typeface="Calibri"/>
              </a:rPr>
              <a:t>g</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+tf-idf</a:t>
            </a:r>
            <a:r>
              <a:rPr b="0" i="1" lang="en-US" sz="2800" spc="-1" strike="noStrike">
                <a:solidFill>
                  <a:srgbClr val="000000"/>
                </a:solidFill>
                <a:latin typeface="Calibri"/>
              </a:rPr>
              <a:t>t</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Why do we differentiate between these two cases?</a:t>
            </a:r>
            <a:endParaRPr b="0" lang="en-US" sz="2800" spc="-1" strike="noStrike">
              <a:solidFill>
                <a:srgbClr val="000000"/>
              </a:solidFill>
              <a:latin typeface="Calibri"/>
            </a:endParaRPr>
          </a:p>
        </p:txBody>
      </p:sp>
      <p:sp>
        <p:nvSpPr>
          <p:cNvPr id="359" name="TextShape 3"/>
          <p:cNvSpPr txBox="1"/>
          <p:nvPr/>
        </p:nvSpPr>
        <p:spPr>
          <a:xfrm>
            <a:off x="838080" y="6356520"/>
            <a:ext cx="2742840" cy="364680"/>
          </a:xfrm>
          <a:prstGeom prst="rect">
            <a:avLst/>
          </a:prstGeom>
          <a:noFill/>
          <a:ln>
            <a:noFill/>
          </a:ln>
        </p:spPr>
        <p:txBody>
          <a:bodyPr anchor="ctr"/>
          <a:p>
            <a:pPr>
              <a:lnSpc>
                <a:spcPct val="100000"/>
              </a:lnSpc>
            </a:pPr>
            <a:fld id="{DB9F08A6-1805-42D5-8A80-A72533E3B198}" type="datetime1">
              <a:rPr b="0" lang="en-IN" sz="1200" spc="-1" strike="noStrike">
                <a:solidFill>
                  <a:srgbClr val="8b8b8b"/>
                </a:solidFill>
                <a:latin typeface="Calibri"/>
              </a:rPr>
              <a:t>09/10/2019</a:t>
            </a:fld>
            <a:endParaRPr b="0" lang="en-IN" sz="1200" spc="-1" strike="noStrike">
              <a:latin typeface="Times New Roman"/>
            </a:endParaRPr>
          </a:p>
        </p:txBody>
      </p:sp>
      <p:sp>
        <p:nvSpPr>
          <p:cNvPr id="360"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61" name="TextShape 5"/>
          <p:cNvSpPr txBox="1"/>
          <p:nvPr/>
        </p:nvSpPr>
        <p:spPr>
          <a:xfrm>
            <a:off x="8610480" y="6356520"/>
            <a:ext cx="2742840" cy="364680"/>
          </a:xfrm>
          <a:prstGeom prst="rect">
            <a:avLst/>
          </a:prstGeom>
          <a:noFill/>
          <a:ln>
            <a:noFill/>
          </a:ln>
        </p:spPr>
        <p:txBody>
          <a:bodyPr anchor="ctr"/>
          <a:p>
            <a:pPr algn="r">
              <a:lnSpc>
                <a:spcPct val="100000"/>
              </a:lnSpc>
            </a:pPr>
            <a:fld id="{BAB1F6CF-6EB4-4723-9E97-4A6FDC1BBD00}"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36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query = a single term t, union of champion lists for each term is the same as that of t. Ranking by netscore=g(d)+ tf(d) idf(t,d) is equivalent to Ranking by netscore=g(d)+ tf(d) So use of global champion list within m=K suffices for finding K highest scoring documents.</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p:txBody>
      </p:sp>
      <p:sp>
        <p:nvSpPr>
          <p:cNvPr id="364" name="TextShape 3"/>
          <p:cNvSpPr txBox="1"/>
          <p:nvPr/>
        </p:nvSpPr>
        <p:spPr>
          <a:xfrm>
            <a:off x="838080" y="6356520"/>
            <a:ext cx="2742840" cy="364680"/>
          </a:xfrm>
          <a:prstGeom prst="rect">
            <a:avLst/>
          </a:prstGeom>
          <a:noFill/>
          <a:ln>
            <a:noFill/>
          </a:ln>
        </p:spPr>
        <p:txBody>
          <a:bodyPr anchor="ctr"/>
          <a:p>
            <a:pPr>
              <a:lnSpc>
                <a:spcPct val="100000"/>
              </a:lnSpc>
            </a:pPr>
            <a:fld id="{9087EB72-CEC7-4B1F-A831-F6588CD728EF}" type="datetime1">
              <a:rPr b="0" lang="en-IN" sz="1200" spc="-1" strike="noStrike">
                <a:solidFill>
                  <a:srgbClr val="8b8b8b"/>
                </a:solidFill>
                <a:latin typeface="Calibri"/>
              </a:rPr>
              <a:t>09/10/2019</a:t>
            </a:fld>
            <a:endParaRPr b="0" lang="en-IN" sz="1200" spc="-1" strike="noStrike">
              <a:latin typeface="Times New Roman"/>
            </a:endParaRPr>
          </a:p>
        </p:txBody>
      </p:sp>
      <p:sp>
        <p:nvSpPr>
          <p:cNvPr id="36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66" name="TextShape 5"/>
          <p:cNvSpPr txBox="1"/>
          <p:nvPr/>
        </p:nvSpPr>
        <p:spPr>
          <a:xfrm>
            <a:off x="8610480" y="6356520"/>
            <a:ext cx="2742840" cy="364680"/>
          </a:xfrm>
          <a:prstGeom prst="rect">
            <a:avLst/>
          </a:prstGeom>
          <a:noFill/>
          <a:ln>
            <a:noFill/>
          </a:ln>
        </p:spPr>
        <p:txBody>
          <a:bodyPr anchor="ctr"/>
          <a:p>
            <a:pPr algn="r">
              <a:lnSpc>
                <a:spcPct val="100000"/>
              </a:lnSpc>
            </a:pPr>
            <a:fld id="{285C30C8-B7E5-4AD0-BC6D-18359F628B98}"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Points to Ponder!</a:t>
            </a:r>
            <a:endParaRPr b="0" lang="en-US" sz="4400" spc="-1" strike="noStrike">
              <a:solidFill>
                <a:srgbClr val="000000"/>
              </a:solidFill>
              <a:latin typeface="Calibri"/>
            </a:endParaRPr>
          </a:p>
        </p:txBody>
      </p:sp>
      <p:sp>
        <p:nvSpPr>
          <p:cNvPr id="36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If we were to only have one-term queries, explain why the use of global champion lists with </a:t>
            </a:r>
            <a:r>
              <a:rPr b="0" i="1" lang="en-US" sz="2800" spc="-1" strike="noStrike">
                <a:solidFill>
                  <a:srgbClr val="000000"/>
                </a:solidFill>
                <a:latin typeface="Calibri"/>
              </a:rPr>
              <a:t>r </a:t>
            </a:r>
            <a:r>
              <a:rPr b="0" lang="en-US" sz="2800" spc="-1" strike="noStrike">
                <a:solidFill>
                  <a:srgbClr val="000000"/>
                </a:solidFill>
                <a:latin typeface="Calibri"/>
              </a:rPr>
              <a:t>= </a:t>
            </a:r>
            <a:r>
              <a:rPr b="0" i="1" lang="en-US" sz="2800" spc="-1" strike="noStrike">
                <a:solidFill>
                  <a:srgbClr val="000000"/>
                </a:solidFill>
                <a:latin typeface="Calibri"/>
              </a:rPr>
              <a:t>K </a:t>
            </a:r>
            <a:r>
              <a:rPr b="0" lang="en-US" sz="2800" spc="-1" strike="noStrike">
                <a:solidFill>
                  <a:srgbClr val="000000"/>
                </a:solidFill>
                <a:latin typeface="Calibri"/>
              </a:rPr>
              <a:t>suffices for identifying the </a:t>
            </a:r>
            <a:r>
              <a:rPr b="0" i="1" lang="en-US" sz="2800" spc="-1" strike="noStrike">
                <a:solidFill>
                  <a:srgbClr val="000000"/>
                </a:solidFill>
                <a:latin typeface="Calibri"/>
              </a:rPr>
              <a:t>K </a:t>
            </a:r>
            <a:r>
              <a:rPr b="0" lang="en-US" sz="2800" spc="-1" strike="noStrike">
                <a:solidFill>
                  <a:srgbClr val="000000"/>
                </a:solidFill>
                <a:latin typeface="Calibri"/>
              </a:rPr>
              <a:t>highest scoring documents. What is a simple modification to this idea if we were to only have </a:t>
            </a:r>
            <a:r>
              <a:rPr b="0" i="1" lang="en-US" sz="2800" spc="-1" strike="noStrike">
                <a:solidFill>
                  <a:srgbClr val="000000"/>
                </a:solidFill>
                <a:latin typeface="Calibri"/>
              </a:rPr>
              <a:t>s</a:t>
            </a:r>
            <a:r>
              <a:rPr b="0" lang="en-US" sz="2800" spc="-1" strike="noStrike">
                <a:solidFill>
                  <a:srgbClr val="000000"/>
                </a:solidFill>
                <a:latin typeface="Calibri"/>
              </a:rPr>
              <a:t>-term queries for any fixed integer </a:t>
            </a:r>
            <a:r>
              <a:rPr b="0" i="1" lang="en-US" sz="2800" spc="-1" strike="noStrike">
                <a:solidFill>
                  <a:srgbClr val="000000"/>
                </a:solidFill>
                <a:latin typeface="Calibri"/>
              </a:rPr>
              <a:t>s </a:t>
            </a:r>
            <a:r>
              <a:rPr b="0" lang="en-US" sz="2800" spc="-1" strike="noStrike">
                <a:solidFill>
                  <a:srgbClr val="000000"/>
                </a:solidFill>
                <a:latin typeface="Calibri"/>
              </a:rPr>
              <a:t>&gt; 1?</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a one-term query, the ordering of documents is independent of   of the term in the query. It only depends on the weight of the term in the documents. The truncated weight-ordered postings list contains the </a:t>
            </a:r>
            <a:r>
              <a:rPr b="0" i="1" lang="en-US" sz="2800" spc="-1" strike="noStrike">
                <a:solidFill>
                  <a:srgbClr val="000000"/>
                </a:solidFill>
                <a:latin typeface="Calibri"/>
              </a:rPr>
              <a:t>K </a:t>
            </a:r>
            <a:r>
              <a:rPr b="0" lang="en-US" sz="2800" spc="-1" strike="noStrike">
                <a:solidFill>
                  <a:srgbClr val="000000"/>
                </a:solidFill>
                <a:latin typeface="Calibri"/>
              </a:rPr>
              <a:t>documents with the highest weights. Thus, it is identical to the ranked list for the one-term query.</a:t>
            </a:r>
            <a:endParaRPr b="0" lang="en-US" sz="2800" spc="-1" strike="noStrike">
              <a:solidFill>
                <a:srgbClr val="000000"/>
              </a:solidFill>
              <a:latin typeface="Calibri"/>
            </a:endParaRPr>
          </a:p>
        </p:txBody>
      </p:sp>
      <p:sp>
        <p:nvSpPr>
          <p:cNvPr id="369" name="TextShape 3"/>
          <p:cNvSpPr txBox="1"/>
          <p:nvPr/>
        </p:nvSpPr>
        <p:spPr>
          <a:xfrm>
            <a:off x="838080" y="6356520"/>
            <a:ext cx="2742840" cy="364680"/>
          </a:xfrm>
          <a:prstGeom prst="rect">
            <a:avLst/>
          </a:prstGeom>
          <a:noFill/>
          <a:ln>
            <a:noFill/>
          </a:ln>
        </p:spPr>
        <p:txBody>
          <a:bodyPr anchor="ctr"/>
          <a:p>
            <a:pPr>
              <a:lnSpc>
                <a:spcPct val="100000"/>
              </a:lnSpc>
            </a:pPr>
            <a:fld id="{5D4AD28D-6990-472E-843A-B97B41F67681}" type="datetime1">
              <a:rPr b="0" lang="en-IN" sz="1200" spc="-1" strike="noStrike">
                <a:solidFill>
                  <a:srgbClr val="8b8b8b"/>
                </a:solidFill>
                <a:latin typeface="Calibri"/>
              </a:rPr>
              <a:t>09/10/2019</a:t>
            </a:fld>
            <a:endParaRPr b="0" lang="en-IN" sz="1200" spc="-1" strike="noStrike">
              <a:latin typeface="Times New Roman"/>
            </a:endParaRPr>
          </a:p>
        </p:txBody>
      </p:sp>
      <p:sp>
        <p:nvSpPr>
          <p:cNvPr id="370"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71" name="TextShape 5"/>
          <p:cNvSpPr txBox="1"/>
          <p:nvPr/>
        </p:nvSpPr>
        <p:spPr>
          <a:xfrm>
            <a:off x="8610480" y="6356520"/>
            <a:ext cx="2742840" cy="364680"/>
          </a:xfrm>
          <a:prstGeom prst="rect">
            <a:avLst/>
          </a:prstGeom>
          <a:noFill/>
          <a:ln>
            <a:noFill/>
          </a:ln>
        </p:spPr>
        <p:txBody>
          <a:bodyPr anchor="ctr"/>
          <a:p>
            <a:pPr algn="r">
              <a:lnSpc>
                <a:spcPct val="100000"/>
              </a:lnSpc>
            </a:pPr>
            <a:fld id="{4031163B-6DD0-4FFE-ADE3-35B97DA38D3E}"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373"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Explain how the common global ordering by </a:t>
            </a:r>
            <a:r>
              <a:rPr b="0" i="1" lang="en-US" sz="2800" spc="-1" strike="noStrike">
                <a:solidFill>
                  <a:srgbClr val="000000"/>
                </a:solidFill>
                <a:latin typeface="Calibri"/>
              </a:rPr>
              <a:t>g</a:t>
            </a:r>
            <a:r>
              <a:rPr b="0" lang="en-US" sz="2800" spc="-1" strike="noStrike">
                <a:solidFill>
                  <a:srgbClr val="000000"/>
                </a:solidFill>
                <a:latin typeface="Calibri"/>
              </a:rPr>
              <a:t>(</a:t>
            </a:r>
            <a:r>
              <a:rPr b="0" i="1" lang="en-US" sz="2800" spc="-1" strike="noStrike">
                <a:solidFill>
                  <a:srgbClr val="000000"/>
                </a:solidFill>
                <a:latin typeface="Calibri"/>
              </a:rPr>
              <a:t>d</a:t>
            </a:r>
            <a:r>
              <a:rPr b="0" lang="en-US" sz="2800" spc="-1" strike="noStrike">
                <a:solidFill>
                  <a:srgbClr val="000000"/>
                </a:solidFill>
                <a:latin typeface="Calibri"/>
              </a:rPr>
              <a:t>) values in all high and low lists helps make the score computation efficient.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the general case, the postings list of query terms are traversed to find the documents which contains all or most of query terms and then scores are calculated for these documents to find the top K. Thus more  importance is given to v(q) .v(d) in the short listing stage and g(d)is accounted for later. If common global ordering by g(d) is implemented, not just it increases the efficiency of results but also less documents would have to undergo score calculation process thereby reducing some work through at the cost of initial ordering.</a:t>
            </a:r>
            <a:endParaRPr b="0" lang="en-US" sz="2800" spc="-1" strike="noStrike">
              <a:solidFill>
                <a:srgbClr val="000000"/>
              </a:solidFill>
              <a:latin typeface="Calibri"/>
            </a:endParaRPr>
          </a:p>
        </p:txBody>
      </p:sp>
      <p:sp>
        <p:nvSpPr>
          <p:cNvPr id="374" name="TextShape 3"/>
          <p:cNvSpPr txBox="1"/>
          <p:nvPr/>
        </p:nvSpPr>
        <p:spPr>
          <a:xfrm>
            <a:off x="838080" y="6356520"/>
            <a:ext cx="2742840" cy="364680"/>
          </a:xfrm>
          <a:prstGeom prst="rect">
            <a:avLst/>
          </a:prstGeom>
          <a:noFill/>
          <a:ln>
            <a:noFill/>
          </a:ln>
        </p:spPr>
        <p:txBody>
          <a:bodyPr anchor="ctr"/>
          <a:p>
            <a:pPr>
              <a:lnSpc>
                <a:spcPct val="100000"/>
              </a:lnSpc>
            </a:pPr>
            <a:fld id="{3CD804AA-54BE-4B1C-B93C-7B3F7495AF18}" type="datetime1">
              <a:rPr b="0" lang="en-IN" sz="1200" spc="-1" strike="noStrike">
                <a:solidFill>
                  <a:srgbClr val="8b8b8b"/>
                </a:solidFill>
                <a:latin typeface="Calibri"/>
              </a:rPr>
              <a:t>09/10/2019</a:t>
            </a:fld>
            <a:endParaRPr b="0" lang="en-IN" sz="1200" spc="-1" strike="noStrike">
              <a:latin typeface="Times New Roman"/>
            </a:endParaRPr>
          </a:p>
        </p:txBody>
      </p:sp>
      <p:sp>
        <p:nvSpPr>
          <p:cNvPr id="37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76" name="TextShape 5"/>
          <p:cNvSpPr txBox="1"/>
          <p:nvPr/>
        </p:nvSpPr>
        <p:spPr>
          <a:xfrm>
            <a:off x="8610480" y="6356520"/>
            <a:ext cx="2742840" cy="364680"/>
          </a:xfrm>
          <a:prstGeom prst="rect">
            <a:avLst/>
          </a:prstGeom>
          <a:noFill/>
          <a:ln>
            <a:noFill/>
          </a:ln>
        </p:spPr>
        <p:txBody>
          <a:bodyPr anchor="ctr"/>
          <a:p>
            <a:pPr algn="r">
              <a:lnSpc>
                <a:spcPct val="100000"/>
              </a:lnSpc>
            </a:pPr>
            <a:fld id="{11CFC048-7101-487C-9AA4-01BEAE55F7C0}"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Points to ponder!</a:t>
            </a:r>
            <a:endParaRPr b="0" lang="en-US" sz="4400" spc="-1" strike="noStrike">
              <a:solidFill>
                <a:srgbClr val="000000"/>
              </a:solidFill>
              <a:latin typeface="Calibri"/>
            </a:endParaRPr>
          </a:p>
        </p:txBody>
      </p:sp>
      <p:sp>
        <p:nvSpPr>
          <p:cNvPr id="37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nearest-neighbor problem in the plane is the following: given a set of </a:t>
            </a:r>
            <a:r>
              <a:rPr b="0" i="1" lang="en-US" sz="2800" spc="-1" strike="noStrike">
                <a:solidFill>
                  <a:srgbClr val="000000"/>
                </a:solidFill>
                <a:latin typeface="Calibri"/>
              </a:rPr>
              <a:t>N </a:t>
            </a:r>
            <a:r>
              <a:rPr b="0" lang="en-US" sz="2800" spc="-1" strike="noStrike">
                <a:solidFill>
                  <a:srgbClr val="000000"/>
                </a:solidFill>
                <a:latin typeface="Calibri"/>
              </a:rPr>
              <a:t>data points on the plane, we preprocess them into some data structure such that, given a query point </a:t>
            </a:r>
            <a:r>
              <a:rPr b="0" i="1" lang="en-US" sz="2800" spc="-1" strike="noStrike">
                <a:solidFill>
                  <a:srgbClr val="000000"/>
                </a:solidFill>
                <a:latin typeface="Calibri"/>
              </a:rPr>
              <a:t>Q</a:t>
            </a:r>
            <a:r>
              <a:rPr b="0" lang="en-US" sz="2800" spc="-1" strike="noStrike">
                <a:solidFill>
                  <a:srgbClr val="000000"/>
                </a:solidFill>
                <a:latin typeface="Calibri"/>
              </a:rPr>
              <a:t>, we seek the point in </a:t>
            </a:r>
            <a:r>
              <a:rPr b="0" i="1" lang="en-US" sz="2800" spc="-1" strike="noStrike">
                <a:solidFill>
                  <a:srgbClr val="000000"/>
                </a:solidFill>
                <a:latin typeface="Calibri"/>
              </a:rPr>
              <a:t>N </a:t>
            </a:r>
            <a:r>
              <a:rPr b="0" lang="en-US" sz="2800" spc="-1" strike="noStrike">
                <a:solidFill>
                  <a:srgbClr val="000000"/>
                </a:solidFill>
                <a:latin typeface="Calibri"/>
              </a:rPr>
              <a:t>that is closest to </a:t>
            </a:r>
            <a:r>
              <a:rPr b="0" i="1" lang="en-US" sz="2800" spc="-1" strike="noStrike">
                <a:solidFill>
                  <a:srgbClr val="000000"/>
                </a:solidFill>
                <a:latin typeface="Calibri"/>
              </a:rPr>
              <a:t>Q </a:t>
            </a:r>
            <a:r>
              <a:rPr b="0" lang="en-US" sz="2800" spc="-1" strike="noStrike">
                <a:solidFill>
                  <a:srgbClr val="000000"/>
                </a:solidFill>
                <a:latin typeface="Calibri"/>
              </a:rPr>
              <a:t>in Euclidean distance. Clearly cluster pruning can be used as an approach to the nearest-neighbor problem in the plane, if we wished to avoid computing the distance from </a:t>
            </a:r>
            <a:r>
              <a:rPr b="0" i="1" lang="en-US" sz="2800" spc="-1" strike="noStrike">
                <a:solidFill>
                  <a:srgbClr val="000000"/>
                </a:solidFill>
                <a:latin typeface="Calibri"/>
              </a:rPr>
              <a:t>Q </a:t>
            </a:r>
            <a:r>
              <a:rPr b="0" lang="en-US" sz="2800" spc="-1" strike="noStrike">
                <a:solidFill>
                  <a:srgbClr val="000000"/>
                </a:solidFill>
                <a:latin typeface="Calibri"/>
              </a:rPr>
              <a:t>to every one of the query points. Devise a simple example on the plane so that with two leaders, the answer returned by cluster pruning is incorrect (it is not the data point closest to </a:t>
            </a:r>
            <a:r>
              <a:rPr b="0" i="1" lang="en-US" sz="2800" spc="-1" strike="noStrike">
                <a:solidFill>
                  <a:srgbClr val="000000"/>
                </a:solidFill>
                <a:latin typeface="Calibri"/>
              </a:rPr>
              <a:t>Q</a:t>
            </a:r>
            <a:r>
              <a:rPr b="0" lang="en-US" sz="2800" spc="-1" strike="noStrike">
                <a:solidFill>
                  <a:srgbClr val="000000"/>
                </a:solidFill>
                <a:latin typeface="Calibri"/>
              </a:rPr>
              <a:t>).</a:t>
            </a:r>
            <a:endParaRPr b="0" lang="en-US" sz="2800" spc="-1" strike="noStrike">
              <a:solidFill>
                <a:srgbClr val="000000"/>
              </a:solidFill>
              <a:latin typeface="Calibri"/>
            </a:endParaRPr>
          </a:p>
        </p:txBody>
      </p:sp>
      <p:sp>
        <p:nvSpPr>
          <p:cNvPr id="379" name="TextShape 3"/>
          <p:cNvSpPr txBox="1"/>
          <p:nvPr/>
        </p:nvSpPr>
        <p:spPr>
          <a:xfrm>
            <a:off x="838080" y="6356520"/>
            <a:ext cx="2742840" cy="364680"/>
          </a:xfrm>
          <a:prstGeom prst="rect">
            <a:avLst/>
          </a:prstGeom>
          <a:noFill/>
          <a:ln>
            <a:noFill/>
          </a:ln>
        </p:spPr>
        <p:txBody>
          <a:bodyPr anchor="ctr"/>
          <a:p>
            <a:pPr>
              <a:lnSpc>
                <a:spcPct val="100000"/>
              </a:lnSpc>
            </a:pPr>
            <a:fld id="{EB04BBCC-55CA-43FC-AAE4-3DC224E02618}" type="datetime1">
              <a:rPr b="0" lang="en-IN" sz="1200" spc="-1" strike="noStrike">
                <a:solidFill>
                  <a:srgbClr val="8b8b8b"/>
                </a:solidFill>
                <a:latin typeface="Calibri"/>
              </a:rPr>
              <a:t>09/10/2019</a:t>
            </a:fld>
            <a:endParaRPr b="0" lang="en-IN" sz="1200" spc="-1" strike="noStrike">
              <a:latin typeface="Times New Roman"/>
            </a:endParaRPr>
          </a:p>
        </p:txBody>
      </p:sp>
      <p:sp>
        <p:nvSpPr>
          <p:cNvPr id="380"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81" name="TextShape 5"/>
          <p:cNvSpPr txBox="1"/>
          <p:nvPr/>
        </p:nvSpPr>
        <p:spPr>
          <a:xfrm>
            <a:off x="8610480" y="6356520"/>
            <a:ext cx="2742840" cy="364680"/>
          </a:xfrm>
          <a:prstGeom prst="rect">
            <a:avLst/>
          </a:prstGeom>
          <a:noFill/>
          <a:ln>
            <a:noFill/>
          </a:ln>
        </p:spPr>
        <p:txBody>
          <a:bodyPr anchor="ctr"/>
          <a:p>
            <a:pPr algn="r">
              <a:lnSpc>
                <a:spcPct val="100000"/>
              </a:lnSpc>
            </a:pPr>
            <a:fld id="{5C4EBC81-FD85-4420-B464-4A91C8685933}"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Solution</a:t>
            </a:r>
            <a:endParaRPr b="0" lang="en-US" sz="4400" spc="-1" strike="noStrike">
              <a:solidFill>
                <a:srgbClr val="000000"/>
              </a:solidFill>
              <a:latin typeface="Calibri"/>
            </a:endParaRPr>
          </a:p>
        </p:txBody>
      </p:sp>
      <p:sp>
        <p:nvSpPr>
          <p:cNvPr id="383"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
        <p:nvSpPr>
          <p:cNvPr id="384" name="TextShape 3"/>
          <p:cNvSpPr txBox="1"/>
          <p:nvPr/>
        </p:nvSpPr>
        <p:spPr>
          <a:xfrm>
            <a:off x="838080" y="6356520"/>
            <a:ext cx="2742840" cy="364680"/>
          </a:xfrm>
          <a:prstGeom prst="rect">
            <a:avLst/>
          </a:prstGeom>
          <a:noFill/>
          <a:ln>
            <a:noFill/>
          </a:ln>
        </p:spPr>
        <p:txBody>
          <a:bodyPr anchor="ctr"/>
          <a:p>
            <a:pPr>
              <a:lnSpc>
                <a:spcPct val="100000"/>
              </a:lnSpc>
            </a:pPr>
            <a:fld id="{E3D56382-03CE-4C4C-A251-5711705131BA}" type="datetime1">
              <a:rPr b="0" lang="en-IN" sz="1200" spc="-1" strike="noStrike">
                <a:solidFill>
                  <a:srgbClr val="8b8b8b"/>
                </a:solidFill>
                <a:latin typeface="Calibri"/>
              </a:rPr>
              <a:t>09/10/2019</a:t>
            </a:fld>
            <a:endParaRPr b="0" lang="en-IN" sz="1200" spc="-1" strike="noStrike">
              <a:latin typeface="Times New Roman"/>
            </a:endParaRPr>
          </a:p>
        </p:txBody>
      </p:sp>
      <p:sp>
        <p:nvSpPr>
          <p:cNvPr id="385"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86" name="TextShape 5"/>
          <p:cNvSpPr txBox="1"/>
          <p:nvPr/>
        </p:nvSpPr>
        <p:spPr>
          <a:xfrm>
            <a:off x="8610480" y="6356520"/>
            <a:ext cx="2742840" cy="364680"/>
          </a:xfrm>
          <a:prstGeom prst="rect">
            <a:avLst/>
          </a:prstGeom>
          <a:noFill/>
          <a:ln>
            <a:noFill/>
          </a:ln>
        </p:spPr>
        <p:txBody>
          <a:bodyPr anchor="ctr"/>
          <a:p>
            <a:pPr algn="r">
              <a:lnSpc>
                <a:spcPct val="100000"/>
              </a:lnSpc>
            </a:pPr>
            <a:fld id="{1EB18740-ACEE-440D-A7C6-C3E398E0CA89}" type="slidenum">
              <a:rPr b="0" lang="en-IN" sz="1200" spc="-1" strike="noStrike">
                <a:solidFill>
                  <a:srgbClr val="8b8b8b"/>
                </a:solidFill>
                <a:latin typeface="Calibri"/>
              </a:rPr>
              <a:t>1</a:t>
            </a:fld>
            <a:endParaRPr b="0" lang="en-IN" sz="1200" spc="-1" strike="noStrike">
              <a:latin typeface="Times New Roman"/>
            </a:endParaRPr>
          </a:p>
        </p:txBody>
      </p:sp>
      <p:pic>
        <p:nvPicPr>
          <p:cNvPr id="387" name="Picture 6" descr=""/>
          <p:cNvPicPr/>
          <p:nvPr/>
        </p:nvPicPr>
        <p:blipFill>
          <a:blip r:embed="rId1"/>
          <a:stretch/>
        </p:blipFill>
        <p:spPr>
          <a:xfrm>
            <a:off x="3123000" y="1844640"/>
            <a:ext cx="5945400" cy="3168360"/>
          </a:xfrm>
          <a:prstGeom prst="rect">
            <a:avLst/>
          </a:prstGeom>
          <a:ln>
            <a:noFill/>
          </a:ln>
        </p:spPr>
      </p:pic>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Points to Ponder!</a:t>
            </a:r>
            <a:endParaRPr b="0" lang="en-US" sz="4400" spc="-1" strike="noStrike">
              <a:solidFill>
                <a:srgbClr val="000000"/>
              </a:solidFill>
              <a:latin typeface="Calibri"/>
            </a:endParaRPr>
          </a:p>
        </p:txBody>
      </p:sp>
      <p:sp>
        <p:nvSpPr>
          <p:cNvPr id="389"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Explain how the postings intersection algorithm first introduced in Section 1.3 can be adapted to find the smallest integer </a:t>
            </a:r>
            <a:r>
              <a:rPr b="0" i="1" lang="en-US" sz="2800" spc="-1" strike="noStrike">
                <a:solidFill>
                  <a:srgbClr val="000000"/>
                </a:solidFill>
                <a:latin typeface="Calibri"/>
              </a:rPr>
              <a:t>ω </a:t>
            </a:r>
            <a:r>
              <a:rPr b="0" lang="en-US" sz="2800" spc="-1" strike="noStrike">
                <a:solidFill>
                  <a:srgbClr val="000000"/>
                </a:solidFill>
                <a:latin typeface="Calibri"/>
              </a:rPr>
              <a:t>that  contains all query terms.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Move concurrently through the positional postings of all query terms, until a document D is found that contains all the query terms. </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1. Move the cursor on each postings to the first positional occurrence of the term.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2. Measure the window size to be the distance between the leftmost and rightmost cursors.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3. Repeat the following until some cursor exits document D:</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4. Pick the left-most cursor among all postings and move right to the next occurrence; measure the window size as above.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5. Output the minimum of all of these measurements.</a:t>
            </a:r>
            <a:endParaRPr b="0" lang="en-US" sz="2400" spc="-1" strike="noStrike">
              <a:solidFill>
                <a:srgbClr val="000000"/>
              </a:solidFill>
              <a:latin typeface="Calibri"/>
            </a:endParaRPr>
          </a:p>
        </p:txBody>
      </p:sp>
      <p:sp>
        <p:nvSpPr>
          <p:cNvPr id="390" name="TextShape 3"/>
          <p:cNvSpPr txBox="1"/>
          <p:nvPr/>
        </p:nvSpPr>
        <p:spPr>
          <a:xfrm>
            <a:off x="838080" y="6356520"/>
            <a:ext cx="2742840" cy="364680"/>
          </a:xfrm>
          <a:prstGeom prst="rect">
            <a:avLst/>
          </a:prstGeom>
          <a:noFill/>
          <a:ln>
            <a:noFill/>
          </a:ln>
        </p:spPr>
        <p:txBody>
          <a:bodyPr anchor="ctr"/>
          <a:p>
            <a:pPr>
              <a:lnSpc>
                <a:spcPct val="100000"/>
              </a:lnSpc>
            </a:pPr>
            <a:fld id="{7DFEF560-FEFB-4694-8CDF-B9B0799D8ED7}" type="datetime1">
              <a:rPr b="0" lang="en-IN" sz="1200" spc="-1" strike="noStrike">
                <a:solidFill>
                  <a:srgbClr val="8b8b8b"/>
                </a:solidFill>
                <a:latin typeface="Calibri"/>
              </a:rPr>
              <a:t>09/10/2019</a:t>
            </a:fld>
            <a:endParaRPr b="0" lang="en-IN" sz="1200" spc="-1" strike="noStrike">
              <a:latin typeface="Times New Roman"/>
            </a:endParaRPr>
          </a:p>
        </p:txBody>
      </p:sp>
      <p:sp>
        <p:nvSpPr>
          <p:cNvPr id="391"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92" name="TextShape 5"/>
          <p:cNvSpPr txBox="1"/>
          <p:nvPr/>
        </p:nvSpPr>
        <p:spPr>
          <a:xfrm>
            <a:off x="8610480" y="6356520"/>
            <a:ext cx="2742840" cy="364680"/>
          </a:xfrm>
          <a:prstGeom prst="rect">
            <a:avLst/>
          </a:prstGeom>
          <a:noFill/>
          <a:ln>
            <a:noFill/>
          </a:ln>
        </p:spPr>
        <p:txBody>
          <a:bodyPr anchor="ctr"/>
          <a:p>
            <a:pPr algn="r">
              <a:lnSpc>
                <a:spcPct val="100000"/>
              </a:lnSpc>
            </a:pPr>
            <a:fld id="{092B825C-D7E2-49BA-9DBF-F9FF5563B5B1}"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Dictionary </a:t>
            </a:r>
            <a:endParaRPr b="0" lang="en-US" sz="4400" spc="-1" strike="noStrike">
              <a:solidFill>
                <a:srgbClr val="000000"/>
              </a:solidFill>
              <a:latin typeface="Calibri"/>
            </a:endParaRPr>
          </a:p>
        </p:txBody>
      </p:sp>
      <p:sp>
        <p:nvSpPr>
          <p:cNvPr id="11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Dictionary is the central data structure that is used to manage the set of terms in a text collection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Provides mapping between index term and the location of its posting list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query time locating the posting list if one of the first operations performed when processing an incoming keyword query</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indexing time, the dictionary’s lookup capability allows the search engine to quickly obtain the memory address of the inverted list for each incoming term and append a new posting at the end of that list</a:t>
            </a:r>
            <a:endParaRPr b="0" lang="en-US" sz="2800" spc="-1" strike="noStrike">
              <a:solidFill>
                <a:srgbClr val="000000"/>
              </a:solidFill>
              <a:latin typeface="Calibri"/>
            </a:endParaRPr>
          </a:p>
        </p:txBody>
      </p:sp>
      <p:sp>
        <p:nvSpPr>
          <p:cNvPr id="112" name="TextShape 3"/>
          <p:cNvSpPr txBox="1"/>
          <p:nvPr/>
        </p:nvSpPr>
        <p:spPr>
          <a:xfrm>
            <a:off x="838080" y="6356520"/>
            <a:ext cx="2742840" cy="364680"/>
          </a:xfrm>
          <a:prstGeom prst="rect">
            <a:avLst/>
          </a:prstGeom>
          <a:noFill/>
          <a:ln>
            <a:noFill/>
          </a:ln>
        </p:spPr>
        <p:txBody>
          <a:bodyPr anchor="ctr"/>
          <a:p>
            <a:pPr>
              <a:lnSpc>
                <a:spcPct val="100000"/>
              </a:lnSpc>
            </a:pPr>
            <a:fld id="{90A44F24-ACE3-4DCD-B5C5-E2F205AA7C6E}" type="datetime1">
              <a:rPr b="0" lang="en-IN" sz="1200" spc="-1" strike="noStrike">
                <a:solidFill>
                  <a:srgbClr val="8b8b8b"/>
                </a:solidFill>
                <a:latin typeface="Calibri"/>
              </a:rPr>
              <a:t>09/10/2019</a:t>
            </a:fld>
            <a:endParaRPr b="0" lang="en-IN" sz="1200" spc="-1" strike="noStrike">
              <a:latin typeface="Times New Roman"/>
            </a:endParaRPr>
          </a:p>
        </p:txBody>
      </p:sp>
      <p:sp>
        <p:nvSpPr>
          <p:cNvPr id="11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14" name="TextShape 5"/>
          <p:cNvSpPr txBox="1"/>
          <p:nvPr/>
        </p:nvSpPr>
        <p:spPr>
          <a:xfrm>
            <a:off x="8610480" y="6356520"/>
            <a:ext cx="2742840" cy="364680"/>
          </a:xfrm>
          <a:prstGeom prst="rect">
            <a:avLst/>
          </a:prstGeom>
          <a:noFill/>
          <a:ln>
            <a:noFill/>
          </a:ln>
        </p:spPr>
        <p:txBody>
          <a:bodyPr anchor="ctr"/>
          <a:p>
            <a:pPr algn="r">
              <a:lnSpc>
                <a:spcPct val="100000"/>
              </a:lnSpc>
            </a:pPr>
            <a:fld id="{940056F4-C215-46FF-8142-7D6CB4E9DE8C}"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838080" y="365040"/>
            <a:ext cx="10515240" cy="1325160"/>
          </a:xfrm>
          <a:prstGeom prst="rect">
            <a:avLst/>
          </a:prstGeom>
          <a:noFill/>
          <a:ln>
            <a:noFill/>
          </a:ln>
        </p:spPr>
        <p:txBody>
          <a:bodyPr anchor="ctr">
            <a:normAutofit/>
          </a:bodyPr>
          <a:p>
            <a:pPr>
              <a:lnSpc>
                <a:spcPct val="90000"/>
              </a:lnSpc>
            </a:pPr>
            <a:br/>
            <a:r>
              <a:rPr b="0" lang="en-US" sz="4400" spc="-1" strike="noStrike">
                <a:solidFill>
                  <a:srgbClr val="000000"/>
                </a:solidFill>
                <a:latin typeface="Calibri Light"/>
              </a:rPr>
              <a:t>Adapt this procedure in previous question to work when not all query terms are present in a document</a:t>
            </a:r>
            <a:br/>
            <a:endParaRPr b="0" lang="en-US" sz="4400" spc="-1" strike="noStrike">
              <a:solidFill>
                <a:srgbClr val="000000"/>
              </a:solidFill>
              <a:latin typeface="Calibri"/>
            </a:endParaRPr>
          </a:p>
        </p:txBody>
      </p:sp>
      <p:sp>
        <p:nvSpPr>
          <p:cNvPr id="394" name="TextShape 2"/>
          <p:cNvSpPr txBox="1"/>
          <p:nvPr/>
        </p:nvSpPr>
        <p:spPr>
          <a:xfrm>
            <a:off x="838080" y="1825560"/>
            <a:ext cx="10515240" cy="4350960"/>
          </a:xfrm>
          <a:prstGeom prst="rect">
            <a:avLst/>
          </a:prstGeom>
          <a:noFill/>
          <a:ln>
            <a:noFill/>
          </a:ln>
        </p:spPr>
        <p:txBody>
          <a:bodyPr>
            <a:normAutofit/>
          </a:bodyPr>
          <a:p>
            <a:pPr>
              <a:lnSpc>
                <a:spcPct val="90000"/>
              </a:lnSpc>
              <a:spcBef>
                <a:spcPts val="1001"/>
              </a:spcBef>
            </a:pPr>
            <a:r>
              <a:rPr b="0" lang="en-US" sz="2800" spc="-1" strike="noStrike">
                <a:solidFill>
                  <a:srgbClr val="000000"/>
                </a:solidFill>
                <a:latin typeface="Calibri"/>
              </a:rPr>
              <a:t>a. Check whether all k query terms are present in a document. If yes, apply algorithm of k nearest neighbor cluster pruning.</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b. If k&gt;=2,Make all possible combinations of (k-1) query terms and check for a document D which contains all terms of any of the combinations.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If yes, change the query[] to exclude all query terms not in that </a:t>
            </a:r>
            <a:r>
              <a:rPr b="0" lang="en-US" sz="2800" spc="-1" strike="noStrike">
                <a:solidFill>
                  <a:srgbClr val="000000"/>
                </a:solidFill>
                <a:latin typeface="Calibri"/>
              </a:rPr>
              <a:t>	</a:t>
            </a:r>
            <a:r>
              <a:rPr b="0" lang="en-US" sz="2800" spc="-1" strike="noStrike">
                <a:solidFill>
                  <a:srgbClr val="000000"/>
                </a:solidFill>
                <a:latin typeface="Calibri"/>
              </a:rPr>
              <a:t>combination and recur. </a:t>
            </a:r>
            <a:endParaRPr b="0" lang="en-US" sz="2800" spc="-1" strike="noStrike">
              <a:solidFill>
                <a:srgbClr val="000000"/>
              </a:solidFill>
              <a:latin typeface="Calibri"/>
            </a:endParaRPr>
          </a:p>
          <a:p>
            <a:pPr>
              <a:lnSpc>
                <a:spcPct val="90000"/>
              </a:lnSpc>
              <a:spcBef>
                <a:spcPts val="1001"/>
              </a:spcBef>
            </a:pPr>
            <a:r>
              <a:rPr b="0" lang="en-US" sz="2800" spc="-1" strike="noStrike">
                <a:solidFill>
                  <a:srgbClr val="000000"/>
                </a:solidFill>
                <a:latin typeface="Calibri"/>
              </a:rPr>
              <a:t>	</a:t>
            </a:r>
            <a:r>
              <a:rPr b="0" lang="en-US" sz="2800" spc="-1" strike="noStrike">
                <a:solidFill>
                  <a:srgbClr val="000000"/>
                </a:solidFill>
                <a:latin typeface="Calibri"/>
              </a:rPr>
              <a:t>If not, repeat step b until a document D is found. If k=1, return all </a:t>
            </a:r>
            <a:r>
              <a:rPr b="0" lang="en-US" sz="2800" spc="-1" strike="noStrike">
                <a:solidFill>
                  <a:srgbClr val="000000"/>
                </a:solidFill>
                <a:latin typeface="Calibri"/>
              </a:rPr>
              <a:t>	</a:t>
            </a:r>
            <a:r>
              <a:rPr b="0" lang="en-US" sz="2800" spc="-1" strike="noStrike">
                <a:solidFill>
                  <a:srgbClr val="000000"/>
                </a:solidFill>
                <a:latin typeface="Calibri"/>
              </a:rPr>
              <a:t>documents containing the remaining query term.</a:t>
            </a:r>
            <a:endParaRPr b="0" lang="en-US" sz="2800" spc="-1" strike="noStrike">
              <a:solidFill>
                <a:srgbClr val="000000"/>
              </a:solidFill>
              <a:latin typeface="Calibri"/>
            </a:endParaRPr>
          </a:p>
        </p:txBody>
      </p:sp>
      <p:sp>
        <p:nvSpPr>
          <p:cNvPr id="395" name="TextShape 3"/>
          <p:cNvSpPr txBox="1"/>
          <p:nvPr/>
        </p:nvSpPr>
        <p:spPr>
          <a:xfrm>
            <a:off x="838080" y="6356520"/>
            <a:ext cx="2742840" cy="364680"/>
          </a:xfrm>
          <a:prstGeom prst="rect">
            <a:avLst/>
          </a:prstGeom>
          <a:noFill/>
          <a:ln>
            <a:noFill/>
          </a:ln>
        </p:spPr>
        <p:txBody>
          <a:bodyPr anchor="ctr"/>
          <a:p>
            <a:pPr>
              <a:lnSpc>
                <a:spcPct val="100000"/>
              </a:lnSpc>
            </a:pPr>
            <a:fld id="{CC38ED95-193D-4714-9D3B-156A4BC54B91}" type="datetime1">
              <a:rPr b="0" lang="en-IN" sz="1200" spc="-1" strike="noStrike">
                <a:solidFill>
                  <a:srgbClr val="8b8b8b"/>
                </a:solidFill>
                <a:latin typeface="Calibri"/>
              </a:rPr>
              <a:t>09/10/2019</a:t>
            </a:fld>
            <a:endParaRPr b="0" lang="en-IN" sz="1200" spc="-1" strike="noStrike">
              <a:latin typeface="Times New Roman"/>
            </a:endParaRPr>
          </a:p>
        </p:txBody>
      </p:sp>
      <p:sp>
        <p:nvSpPr>
          <p:cNvPr id="396"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397" name="TextShape 5"/>
          <p:cNvSpPr txBox="1"/>
          <p:nvPr/>
        </p:nvSpPr>
        <p:spPr>
          <a:xfrm>
            <a:off x="8610480" y="6356520"/>
            <a:ext cx="2742840" cy="364680"/>
          </a:xfrm>
          <a:prstGeom prst="rect">
            <a:avLst/>
          </a:prstGeom>
          <a:noFill/>
          <a:ln>
            <a:noFill/>
          </a:ln>
        </p:spPr>
        <p:txBody>
          <a:bodyPr anchor="ctr"/>
          <a:p>
            <a:pPr algn="r">
              <a:lnSpc>
                <a:spcPct val="100000"/>
              </a:lnSpc>
            </a:pPr>
            <a:fld id="{3F1FB967-67EE-42BE-9056-68CAEE7C458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1523880" y="1122480"/>
            <a:ext cx="9143640" cy="2387160"/>
          </a:xfrm>
          <a:prstGeom prst="rect">
            <a:avLst/>
          </a:prstGeom>
          <a:noFill/>
          <a:ln>
            <a:noFill/>
          </a:ln>
        </p:spPr>
        <p:txBody>
          <a:bodyPr anchor="b"/>
          <a:p>
            <a:pPr algn="ctr">
              <a:lnSpc>
                <a:spcPct val="90000"/>
              </a:lnSpc>
            </a:pPr>
            <a:r>
              <a:rPr b="0" lang="en-US" sz="6000" spc="-1" strike="noStrike">
                <a:solidFill>
                  <a:srgbClr val="000000"/>
                </a:solidFill>
                <a:latin typeface="Calibri Light"/>
              </a:rPr>
              <a:t>Evaluation in IR</a:t>
            </a:r>
            <a:endParaRPr b="0" lang="en-US" sz="6000" spc="-1" strike="noStrike">
              <a:solidFill>
                <a:srgbClr val="000000"/>
              </a:solidFill>
              <a:latin typeface="Calibri"/>
            </a:endParaRPr>
          </a:p>
        </p:txBody>
      </p:sp>
      <p:sp>
        <p:nvSpPr>
          <p:cNvPr id="399" name="TextShape 2"/>
          <p:cNvSpPr txBox="1"/>
          <p:nvPr/>
        </p:nvSpPr>
        <p:spPr>
          <a:xfrm>
            <a:off x="1523880" y="3602160"/>
            <a:ext cx="9143640" cy="1655280"/>
          </a:xfrm>
          <a:prstGeom prst="rect">
            <a:avLst/>
          </a:prstGeom>
          <a:noFill/>
          <a:ln>
            <a:noFill/>
          </a:ln>
        </p:spPr>
        <p:txBody>
          <a:bodyPr/>
          <a:p>
            <a:pPr algn="ctr">
              <a:lnSpc>
                <a:spcPct val="90000"/>
              </a:lnSpc>
              <a:spcBef>
                <a:spcPts val="1001"/>
              </a:spcBef>
            </a:pPr>
            <a:r>
              <a:rPr b="0" lang="en-IN" sz="2400" spc="-1" strike="noStrike">
                <a:solidFill>
                  <a:srgbClr val="000000"/>
                </a:solidFill>
                <a:latin typeface="Calibri"/>
              </a:rPr>
              <a:t>Mansi A. Radke</a:t>
            </a:r>
            <a:endParaRPr b="0" lang="en-IN" sz="2400" spc="-1" strike="noStrike">
              <a:latin typeface="Arial"/>
            </a:endParaRPr>
          </a:p>
        </p:txBody>
      </p:sp>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3 key things !</a:t>
            </a:r>
            <a:endParaRPr b="0" lang="en-US" sz="4400" spc="-1" strike="noStrike">
              <a:solidFill>
                <a:srgbClr val="000000"/>
              </a:solidFill>
              <a:latin typeface="Calibri"/>
            </a:endParaRPr>
          </a:p>
        </p:txBody>
      </p:sp>
      <p:sp>
        <p:nvSpPr>
          <p:cNvPr id="40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To measure ad hoc information retrieval effectiveness in the standard way, we need a test collection consisting of three things: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1. A document collection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2. A test suite of information needs, expressible as queries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3. A set of relevance judgments, standardly a binary assessment of either </a:t>
            </a:r>
            <a:r>
              <a:rPr b="0" i="1" lang="en-US" sz="2800" spc="-1" strike="noStrike">
                <a:solidFill>
                  <a:srgbClr val="000000"/>
                </a:solidFill>
                <a:latin typeface="Calibri"/>
              </a:rPr>
              <a:t>relevant </a:t>
            </a:r>
            <a:r>
              <a:rPr b="0" lang="en-US" sz="2800" spc="-1" strike="noStrike">
                <a:solidFill>
                  <a:srgbClr val="000000"/>
                </a:solidFill>
                <a:latin typeface="Calibri"/>
              </a:rPr>
              <a:t>or </a:t>
            </a:r>
            <a:r>
              <a:rPr b="0" i="1" lang="en-US" sz="2800" spc="-1" strike="noStrike">
                <a:solidFill>
                  <a:srgbClr val="000000"/>
                </a:solidFill>
                <a:latin typeface="Calibri"/>
              </a:rPr>
              <a:t>nonrelevant </a:t>
            </a:r>
            <a:r>
              <a:rPr b="0" lang="en-US" sz="2800" spc="-1" strike="noStrike">
                <a:solidFill>
                  <a:srgbClr val="000000"/>
                </a:solidFill>
                <a:latin typeface="Calibri"/>
              </a:rPr>
              <a:t>for each query-document pair.</a:t>
            </a:r>
            <a:endParaRPr b="0" lang="en-US" sz="2800" spc="-1" strike="noStrike">
              <a:solidFill>
                <a:srgbClr val="000000"/>
              </a:solidFill>
              <a:latin typeface="Calibri"/>
            </a:endParaRPr>
          </a:p>
        </p:txBody>
      </p:sp>
    </p:spTree>
  </p:cSld>
  <p:timing>
    <p:tnLst>
      <p:par>
        <p:cTn id="131" dur="indefinite" restart="never" nodeType="tmRoot">
          <p:childTnLst>
            <p:seq>
              <p:cTn id="132"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Gold standard / Ground truth</a:t>
            </a:r>
            <a:endParaRPr b="0" lang="en-US" sz="4400" spc="-1" strike="noStrike">
              <a:solidFill>
                <a:srgbClr val="000000"/>
              </a:solidFill>
              <a:latin typeface="Calibri"/>
            </a:endParaRPr>
          </a:p>
        </p:txBody>
      </p:sp>
      <p:sp>
        <p:nvSpPr>
          <p:cNvPr id="403"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With respect to a user information need, a document in the test collection is given a binary classification as either relevant or nonrelevant. This decision is referred to as the </a:t>
            </a:r>
            <a:r>
              <a:rPr b="0" i="1" lang="en-US" sz="2800" spc="-1" strike="noStrike">
                <a:solidFill>
                  <a:srgbClr val="000000"/>
                </a:solidFill>
                <a:latin typeface="Calibri"/>
              </a:rPr>
              <a:t>gold standard </a:t>
            </a:r>
            <a:r>
              <a:rPr b="0" lang="en-US" sz="2800" spc="-1" strike="noStrike">
                <a:solidFill>
                  <a:srgbClr val="000000"/>
                </a:solidFill>
                <a:latin typeface="Calibri"/>
              </a:rPr>
              <a:t>or </a:t>
            </a:r>
            <a:r>
              <a:rPr b="0" i="1" lang="en-US" sz="2800" spc="-1" strike="noStrike">
                <a:solidFill>
                  <a:srgbClr val="000000"/>
                </a:solidFill>
                <a:latin typeface="Calibri"/>
              </a:rPr>
              <a:t>ground truth </a:t>
            </a:r>
            <a:r>
              <a:rPr b="0" lang="en-US" sz="2800" spc="-1" strike="noStrike">
                <a:solidFill>
                  <a:srgbClr val="000000"/>
                </a:solidFill>
                <a:latin typeface="Calibri"/>
              </a:rPr>
              <a:t>judgment of relevance.</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This process is called as </a:t>
            </a:r>
            <a:r>
              <a:rPr b="0" i="1" lang="en-US" sz="2800" spc="-1" strike="noStrike">
                <a:solidFill>
                  <a:srgbClr val="000000"/>
                </a:solidFill>
                <a:latin typeface="Calibri"/>
              </a:rPr>
              <a:t>Annotation</a:t>
            </a:r>
            <a:endParaRPr b="0" lang="en-US" sz="2800" spc="-1" strike="noStrike">
              <a:solidFill>
                <a:srgbClr val="000000"/>
              </a:solidFill>
              <a:latin typeface="Calibri"/>
            </a:endParaRPr>
          </a:p>
          <a:p>
            <a:pPr marL="457200">
              <a:lnSpc>
                <a:spcPct val="90000"/>
              </a:lnSpc>
              <a:spcBef>
                <a:spcPts val="499"/>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Gold labour indicates the people who do this annotation</a:t>
            </a:r>
            <a:endParaRPr b="0" lang="en-US" sz="2800" spc="-1" strike="noStrike">
              <a:solidFill>
                <a:srgbClr val="000000"/>
              </a:solidFill>
              <a:latin typeface="Calibri"/>
            </a:endParaRPr>
          </a:p>
        </p:txBody>
      </p:sp>
    </p:spTree>
  </p:cSld>
  <p:timing>
    <p:tnLst>
      <p:par>
        <p:cTn id="133" dur="indefinite" restart="never" nodeType="tmRoot">
          <p:childTnLst>
            <p:seq>
              <p:cTn id="134"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How many queries?</a:t>
            </a:r>
            <a:endParaRPr b="0" lang="en-US" sz="4400" spc="-1" strike="noStrike">
              <a:solidFill>
                <a:srgbClr val="000000"/>
              </a:solidFill>
              <a:latin typeface="Calibri"/>
            </a:endParaRPr>
          </a:p>
        </p:txBody>
      </p:sp>
      <p:sp>
        <p:nvSpPr>
          <p:cNvPr id="40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As a rule of thumb, 50 information needs has usually been found to be a sufficient minimum.</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(Whatever be the size of the corpus )</a:t>
            </a:r>
            <a:endParaRPr b="0" lang="en-US" sz="2800" spc="-1" strike="noStrike">
              <a:solidFill>
                <a:srgbClr val="000000"/>
              </a:solidFill>
              <a:latin typeface="Calibri"/>
            </a:endParaRPr>
          </a:p>
        </p:txBody>
      </p:sp>
    </p:spTree>
  </p:cSld>
  <p:timing>
    <p:tnLst>
      <p:par>
        <p:cTn id="135" dur="indefinite" restart="never" nodeType="tmRoot">
          <p:childTnLst>
            <p:seq>
              <p:cTn id="136"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07"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Relevance is assessed relative to an information need, </a:t>
            </a:r>
            <a:r>
              <a:rPr b="0" i="1" lang="en-US" sz="2800" spc="-1" strike="noStrike">
                <a:solidFill>
                  <a:srgbClr val="000000"/>
                </a:solidFill>
                <a:latin typeface="Calibri"/>
              </a:rPr>
              <a:t>not </a:t>
            </a:r>
            <a:r>
              <a:rPr b="0" lang="en-US" sz="2800" spc="-1" strike="noStrike">
                <a:solidFill>
                  <a:srgbClr val="000000"/>
                </a:solidFill>
                <a:latin typeface="Calibri"/>
              </a:rPr>
              <a:t>a query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document is relevant if it addresses the stated information need, not because it just happens to contain all the words in the query. This distinction is often misunderstood in practice, because the information need is not overt</a:t>
            </a:r>
            <a:endParaRPr b="0" lang="en-US" sz="2800" spc="-1" strike="noStrike">
              <a:solidFill>
                <a:srgbClr val="000000"/>
              </a:solidFill>
              <a:latin typeface="Calibri"/>
            </a:endParaRPr>
          </a:p>
        </p:txBody>
      </p:sp>
    </p:spTree>
  </p:cSld>
  <p:timing>
    <p:tnLst>
      <p:par>
        <p:cTn id="137" dur="indefinite" restart="never" nodeType="tmRoot">
          <p:childTnLst>
            <p:seq>
              <p:cTn id="138"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Development test collection</a:t>
            </a:r>
            <a:endParaRPr b="0" lang="en-US" sz="4400" spc="-1" strike="noStrike">
              <a:solidFill>
                <a:srgbClr val="000000"/>
              </a:solidFill>
              <a:latin typeface="Calibri"/>
            </a:endParaRPr>
          </a:p>
        </p:txBody>
      </p:sp>
      <p:sp>
        <p:nvSpPr>
          <p:cNvPr id="409"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Many systems contain various weights (often known as parameters) that can be adjusted to tune system performance. It is wrong to report results on a test collection which were obtained by tuning these parameters to maximize performance on that collection. That is because such tuning overstates the expected performance of the system, because the weights will be set to maximize performance on one particular set of queries rather than for a random sample of queries. In such cases, the correct procedure is to have one or more </a:t>
            </a:r>
            <a:r>
              <a:rPr b="0" i="1" lang="en-US" sz="2800" spc="-1" strike="noStrike">
                <a:solidFill>
                  <a:srgbClr val="000000"/>
                </a:solidFill>
                <a:latin typeface="Calibri"/>
              </a:rPr>
              <a:t>development test collections</a:t>
            </a:r>
            <a:r>
              <a:rPr b="0" lang="en-US" sz="2800" spc="-1" strike="noStrike">
                <a:solidFill>
                  <a:srgbClr val="000000"/>
                </a:solidFill>
                <a:latin typeface="Calibri"/>
              </a:rPr>
              <a:t>, and to tune the parameters on the development test collection. The tester then runs the system with those weights on the test collection and reports the results on that collection as an unbiased estimate of performance.</a:t>
            </a:r>
            <a:endParaRPr b="0" lang="en-US" sz="2800" spc="-1" strike="noStrike">
              <a:solidFill>
                <a:srgbClr val="000000"/>
              </a:solidFill>
              <a:latin typeface="Calibri"/>
            </a:endParaRPr>
          </a:p>
        </p:txBody>
      </p:sp>
    </p:spTree>
  </p:cSld>
  <p:timing>
    <p:tnLst>
      <p:par>
        <p:cTn id="139" dur="indefinite" restart="never" nodeType="tmRoot">
          <p:childTnLst>
            <p:seq>
              <p:cTn id="140"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11"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12" name="Picture 4" descr=""/>
          <p:cNvPicPr/>
          <p:nvPr/>
        </p:nvPicPr>
        <p:blipFill>
          <a:blip r:embed="rId1"/>
          <a:stretch/>
        </p:blipFill>
        <p:spPr>
          <a:xfrm>
            <a:off x="2662920" y="948240"/>
            <a:ext cx="6865560" cy="4960800"/>
          </a:xfrm>
          <a:prstGeom prst="rect">
            <a:avLst/>
          </a:prstGeom>
          <a:ln>
            <a:noFill/>
          </a:ln>
        </p:spPr>
      </p:pic>
    </p:spTree>
  </p:cSld>
  <p:timing>
    <p:tnLst>
      <p:par>
        <p:cTn id="141" dur="indefinite" restart="never" nodeType="tmRoot">
          <p:childTnLst>
            <p:seq>
              <p:cTn id="142"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in unranked retrieval</a:t>
            </a:r>
            <a:endParaRPr b="0" lang="en-US" sz="4400" spc="-1" strike="noStrike">
              <a:solidFill>
                <a:srgbClr val="000000"/>
              </a:solidFill>
              <a:latin typeface="Calibri"/>
            </a:endParaRPr>
          </a:p>
        </p:txBody>
      </p:sp>
      <p:pic>
        <p:nvPicPr>
          <p:cNvPr id="414" name="Content Placeholder 3" descr=""/>
          <p:cNvPicPr/>
          <p:nvPr/>
        </p:nvPicPr>
        <p:blipFill>
          <a:blip r:embed="rId1"/>
          <a:stretch/>
        </p:blipFill>
        <p:spPr>
          <a:xfrm>
            <a:off x="2678760" y="1401840"/>
            <a:ext cx="6276960" cy="4775040"/>
          </a:xfrm>
          <a:prstGeom prst="rect">
            <a:avLst/>
          </a:prstGeom>
          <a:ln>
            <a:noFill/>
          </a:ln>
        </p:spPr>
      </p:pic>
    </p:spTree>
  </p:cSld>
  <p:timing>
    <p:tnLst>
      <p:par>
        <p:cTn id="143" dur="indefinite" restart="never" nodeType="tmRoot">
          <p:childTnLst>
            <p:seq>
              <p:cTn id="144" dur="indefinite"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Accuracy</a:t>
            </a:r>
            <a:endParaRPr b="0" lang="en-US" sz="4400" spc="-1" strike="noStrike">
              <a:solidFill>
                <a:srgbClr val="000000"/>
              </a:solidFill>
              <a:latin typeface="Calibri"/>
            </a:endParaRPr>
          </a:p>
        </p:txBody>
      </p:sp>
      <p:sp>
        <p:nvSpPr>
          <p:cNvPr id="41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An obvious alternative that may occur to the reader is to judge an information retrieval system by its </a:t>
            </a:r>
            <a:r>
              <a:rPr b="0" i="1" lang="en-US" sz="2800" spc="-1" strike="noStrike">
                <a:solidFill>
                  <a:srgbClr val="000000"/>
                </a:solidFill>
                <a:latin typeface="Calibri"/>
              </a:rPr>
              <a:t>accuracy</a:t>
            </a:r>
            <a:r>
              <a:rPr b="0" lang="en-US" sz="2800" spc="-1" strike="noStrike">
                <a:solidFill>
                  <a:srgbClr val="000000"/>
                </a:solidFill>
                <a:latin typeface="Calibri"/>
              </a:rPr>
              <a:t>, that is, the fraction of its classifications that are correct.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Accuracy = (</a:t>
            </a:r>
            <a:r>
              <a:rPr b="0" i="1" lang="en-US" sz="2800" spc="-1" strike="noStrike">
                <a:solidFill>
                  <a:srgbClr val="000000"/>
                </a:solidFill>
                <a:latin typeface="Calibri"/>
              </a:rPr>
              <a:t>tp </a:t>
            </a:r>
            <a:r>
              <a:rPr b="0" lang="en-US" sz="2800" spc="-1" strike="noStrike">
                <a:solidFill>
                  <a:srgbClr val="000000"/>
                </a:solidFill>
                <a:latin typeface="Calibri"/>
              </a:rPr>
              <a:t>+ </a:t>
            </a:r>
            <a:r>
              <a:rPr b="0" i="1" lang="en-US" sz="2800" spc="-1" strike="noStrike">
                <a:solidFill>
                  <a:srgbClr val="000000"/>
                </a:solidFill>
                <a:latin typeface="Calibri"/>
              </a:rPr>
              <a:t>tn</a:t>
            </a:r>
            <a:r>
              <a:rPr b="0" lang="en-US" sz="2800" spc="-1" strike="noStrike">
                <a:solidFill>
                  <a:srgbClr val="000000"/>
                </a:solidFill>
                <a:latin typeface="Calibri"/>
              </a:rPr>
              <a:t>)/(</a:t>
            </a:r>
            <a:r>
              <a:rPr b="0" i="1" lang="en-US" sz="2800" spc="-1" strike="noStrike">
                <a:solidFill>
                  <a:srgbClr val="000000"/>
                </a:solidFill>
                <a:latin typeface="Calibri"/>
              </a:rPr>
              <a:t>tp </a:t>
            </a:r>
            <a:r>
              <a:rPr b="0" lang="en-US" sz="2800" spc="-1" strike="noStrike">
                <a:solidFill>
                  <a:srgbClr val="000000"/>
                </a:solidFill>
                <a:latin typeface="Calibri"/>
              </a:rPr>
              <a:t>+ </a:t>
            </a:r>
            <a:r>
              <a:rPr b="0" i="1" lang="en-US" sz="2800" spc="-1" strike="noStrike">
                <a:solidFill>
                  <a:srgbClr val="000000"/>
                </a:solidFill>
                <a:latin typeface="Calibri"/>
              </a:rPr>
              <a:t>f p </a:t>
            </a:r>
            <a:r>
              <a:rPr b="0" lang="en-US" sz="2800" spc="-1" strike="noStrike">
                <a:solidFill>
                  <a:srgbClr val="000000"/>
                </a:solidFill>
                <a:latin typeface="Calibri"/>
              </a:rPr>
              <a:t>+ </a:t>
            </a:r>
            <a:r>
              <a:rPr b="0" i="1" lang="en-US" sz="2800" spc="-1" strike="noStrike">
                <a:solidFill>
                  <a:srgbClr val="000000"/>
                </a:solidFill>
                <a:latin typeface="Calibri"/>
              </a:rPr>
              <a:t>f n </a:t>
            </a:r>
            <a:r>
              <a:rPr b="0" lang="en-US" sz="2800" spc="-1" strike="noStrike">
                <a:solidFill>
                  <a:srgbClr val="000000"/>
                </a:solidFill>
                <a:latin typeface="Calibri"/>
              </a:rPr>
              <a:t>+ </a:t>
            </a:r>
            <a:r>
              <a:rPr b="0" i="1" lang="en-US" sz="2800" spc="-1" strike="noStrike">
                <a:solidFill>
                  <a:srgbClr val="000000"/>
                </a:solidFill>
                <a:latin typeface="Calibri"/>
              </a:rPr>
              <a:t>tn</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p:timing>
    <p:tnLst>
      <p:par>
        <p:cTn id="145" dur="indefinite" restart="never" nodeType="tmRoot">
          <p:childTnLst>
            <p:seq>
              <p:cTn id="146"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Set of operations supported by the dictionary</a:t>
            </a:r>
            <a:endParaRPr b="0" lang="en-US" sz="4400" spc="-1" strike="noStrike">
              <a:solidFill>
                <a:srgbClr val="000000"/>
              </a:solidFill>
              <a:latin typeface="Calibri"/>
            </a:endParaRPr>
          </a:p>
        </p:txBody>
      </p:sp>
      <p:sp>
        <p:nvSpPr>
          <p:cNvPr id="11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Insert a new entry for term 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Find and return the entry for term T (if present)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Find and return the entries of all terms that start with a given prefix P</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For e.g. prefix queries like “inform*” – all words that begin with prefix inform</a:t>
            </a: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a:p>
            <a:pPr>
              <a:lnSpc>
                <a:spcPct val="90000"/>
              </a:lnSpc>
              <a:spcBef>
                <a:spcPts val="1001"/>
              </a:spcBef>
            </a:pPr>
            <a:endParaRPr b="0" lang="en-US" sz="2400" spc="-1" strike="noStrike">
              <a:solidFill>
                <a:srgbClr val="000000"/>
              </a:solidFill>
              <a:latin typeface="Calibri"/>
            </a:endParaRPr>
          </a:p>
        </p:txBody>
      </p:sp>
      <p:sp>
        <p:nvSpPr>
          <p:cNvPr id="117" name="TextShape 3"/>
          <p:cNvSpPr txBox="1"/>
          <p:nvPr/>
        </p:nvSpPr>
        <p:spPr>
          <a:xfrm>
            <a:off x="838080" y="6356520"/>
            <a:ext cx="2742840" cy="364680"/>
          </a:xfrm>
          <a:prstGeom prst="rect">
            <a:avLst/>
          </a:prstGeom>
          <a:noFill/>
          <a:ln>
            <a:noFill/>
          </a:ln>
        </p:spPr>
        <p:txBody>
          <a:bodyPr anchor="ctr"/>
          <a:p>
            <a:pPr>
              <a:lnSpc>
                <a:spcPct val="100000"/>
              </a:lnSpc>
            </a:pPr>
            <a:fld id="{671D5E7A-9B54-4A45-93FA-AA1368F101DD}" type="datetime1">
              <a:rPr b="0" lang="en-IN" sz="1200" spc="-1" strike="noStrike">
                <a:solidFill>
                  <a:srgbClr val="8b8b8b"/>
                </a:solidFill>
                <a:latin typeface="Calibri"/>
              </a:rPr>
              <a:t>09/10/2019</a:t>
            </a:fld>
            <a:endParaRPr b="0" lang="en-IN" sz="1200" spc="-1" strike="noStrike">
              <a:latin typeface="Times New Roman"/>
            </a:endParaRPr>
          </a:p>
        </p:txBody>
      </p:sp>
      <p:sp>
        <p:nvSpPr>
          <p:cNvPr id="11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19" name="TextShape 5"/>
          <p:cNvSpPr txBox="1"/>
          <p:nvPr/>
        </p:nvSpPr>
        <p:spPr>
          <a:xfrm>
            <a:off x="8610480" y="6356520"/>
            <a:ext cx="2742840" cy="364680"/>
          </a:xfrm>
          <a:prstGeom prst="rect">
            <a:avLst/>
          </a:prstGeom>
          <a:noFill/>
          <a:ln>
            <a:noFill/>
          </a:ln>
        </p:spPr>
        <p:txBody>
          <a:bodyPr anchor="ctr"/>
          <a:p>
            <a:pPr algn="r">
              <a:lnSpc>
                <a:spcPct val="100000"/>
              </a:lnSpc>
            </a:pPr>
            <a:fld id="{FF3FDB53-BFD2-4B4C-A2FB-31BFE8B050C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Why accuracy is not a good measure?</a:t>
            </a:r>
            <a:endParaRPr b="0" lang="en-US" sz="4400" spc="-1" strike="noStrike">
              <a:solidFill>
                <a:srgbClr val="000000"/>
              </a:solidFill>
              <a:latin typeface="Calibri"/>
            </a:endParaRPr>
          </a:p>
        </p:txBody>
      </p:sp>
      <p:sp>
        <p:nvSpPr>
          <p:cNvPr id="41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There is a good reason why accuracy is not an appropriate measure for information retrieval problems. In almost all circumstances, the data is extremely skewed: normally over 99.9% of the documents are in the nonrelevant category. A system tuned to maximize accuracy can appear to perform well by simply deeming all documents nonrelevant to all queries. Even if the system is quite good, trying to label some documents as relevant will almost always lead to a high rate of false positives. However, labeling all documents as nonrelevant is completely unsatisfying to an information retrieval system user.</a:t>
            </a:r>
            <a:endParaRPr b="0" lang="en-US" sz="2800" spc="-1" strike="noStrike">
              <a:solidFill>
                <a:srgbClr val="000000"/>
              </a:solidFill>
              <a:latin typeface="Calibri"/>
            </a:endParaRPr>
          </a:p>
        </p:txBody>
      </p:sp>
    </p:spTree>
  </p:cSld>
  <p:timing>
    <p:tnLst>
      <p:par>
        <p:cTn id="147" dur="indefinite" restart="never" nodeType="tmRoot">
          <p:childTnLst>
            <p:seq>
              <p:cTn id="148"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Why precision and recall both?</a:t>
            </a:r>
            <a:endParaRPr b="0" lang="en-US" sz="4400" spc="-1" strike="noStrike">
              <a:solidFill>
                <a:srgbClr val="000000"/>
              </a:solidFill>
              <a:latin typeface="Calibri"/>
            </a:endParaRPr>
          </a:p>
        </p:txBody>
      </p:sp>
      <p:sp>
        <p:nvSpPr>
          <p:cNvPr id="42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advantage of having the two numbers for precision and recall is that one is more important than the other in many circumstances. Typical web surfers would like every result on the first page to be relevant (high precision) but have not the slightest interest in knowing let alone looking at every document that is relevant. In contrast, various professional searchers such as paralegals and intelligence analysts are very concerned with trying to get as high recall as possible, and will tolerate fairly low precision results in order to get it. Individuals searching their hard disks are also often interested in high recall searches.</a:t>
            </a:r>
            <a:endParaRPr b="0" lang="en-US" sz="2800" spc="-1" strike="noStrike">
              <a:solidFill>
                <a:srgbClr val="000000"/>
              </a:solidFill>
              <a:latin typeface="Calibri"/>
            </a:endParaRPr>
          </a:p>
        </p:txBody>
      </p:sp>
    </p:spTree>
  </p:cSld>
  <p:timing>
    <p:tnLst>
      <p:par>
        <p:cTn id="149" dur="indefinite" restart="never" nodeType="tmRoot">
          <p:childTnLst>
            <p:seq>
              <p:cTn id="150"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F1 measure</a:t>
            </a:r>
            <a:endParaRPr b="0" lang="en-US" sz="4400" spc="-1" strike="noStrike">
              <a:solidFill>
                <a:srgbClr val="000000"/>
              </a:solidFill>
              <a:latin typeface="Calibri"/>
            </a:endParaRPr>
          </a:p>
        </p:txBody>
      </p:sp>
      <p:pic>
        <p:nvPicPr>
          <p:cNvPr id="422" name="Content Placeholder 3" descr=""/>
          <p:cNvPicPr/>
          <p:nvPr/>
        </p:nvPicPr>
        <p:blipFill>
          <a:blip r:embed="rId1"/>
          <a:stretch/>
        </p:blipFill>
        <p:spPr>
          <a:xfrm>
            <a:off x="2222640" y="1407240"/>
            <a:ext cx="7121160" cy="4769280"/>
          </a:xfrm>
          <a:prstGeom prst="rect">
            <a:avLst/>
          </a:prstGeom>
          <a:ln>
            <a:noFill/>
          </a:ln>
        </p:spPr>
      </p:pic>
    </p:spTree>
  </p:cSld>
  <p:timing>
    <p:tnLst>
      <p:par>
        <p:cTn id="151" dur="indefinite" restart="never" nodeType="tmRoot">
          <p:childTnLst>
            <p:seq>
              <p:cTn id="152"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Values of Beta</a:t>
            </a:r>
            <a:endParaRPr b="0" lang="en-US" sz="4400" spc="-1" strike="noStrike">
              <a:solidFill>
                <a:srgbClr val="000000"/>
              </a:solidFill>
              <a:latin typeface="Calibri"/>
            </a:endParaRPr>
          </a:p>
        </p:txBody>
      </p:sp>
      <p:sp>
        <p:nvSpPr>
          <p:cNvPr id="42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&lt;1</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&gt;1</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=1</a:t>
            </a:r>
            <a:endParaRPr b="0" lang="en-US" sz="2800" spc="-1" strike="noStrike">
              <a:solidFill>
                <a:srgbClr val="000000"/>
              </a:solidFill>
              <a:latin typeface="Calibri"/>
            </a:endParaRPr>
          </a:p>
        </p:txBody>
      </p:sp>
    </p:spTree>
  </p:cSld>
  <p:timing>
    <p:tnLst>
      <p:par>
        <p:cTn id="153" dur="indefinite" restart="never" nodeType="tmRoot">
          <p:childTnLst>
            <p:seq>
              <p:cTn id="154"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Arithmetic, geometric and harmonic mean</a:t>
            </a:r>
            <a:endParaRPr b="0" lang="en-US" sz="4400" spc="-1" strike="noStrike">
              <a:solidFill>
                <a:srgbClr val="000000"/>
              </a:solidFill>
              <a:latin typeface="Calibri"/>
            </a:endParaRPr>
          </a:p>
        </p:txBody>
      </p:sp>
      <p:sp>
        <p:nvSpPr>
          <p:cNvPr id="426"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Arithmetic mean of 2 and 18 is 10</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What is the Geometric Mean of 2 and 18? First we multiply them: 2 × 18 = 36. Then (as there are two numbers) take the square root: √36 = 6.</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Harmonic mean of 2 and 18 is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½ + 1/18</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 10/18</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As there are 2 numbers we divide by 2 </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10/(18*2)</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Then take reciprocal = reciprocal of 10/36 = 36/10 = 3.6 </a:t>
            </a:r>
            <a:endParaRPr b="0" lang="en-US" sz="2400" spc="-1" strike="noStrike">
              <a:solidFill>
                <a:srgbClr val="000000"/>
              </a:solidFill>
              <a:latin typeface="Calibri"/>
            </a:endParaRPr>
          </a:p>
        </p:txBody>
      </p:sp>
    </p:spTree>
  </p:cSld>
  <p:timing>
    <p:tnLst>
      <p:par>
        <p:cTn id="155" dur="indefinite" restart="never" nodeType="tmRoot">
          <p:childTnLst>
            <p:seq>
              <p:cTn id="156"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Why harmonic mean?</a:t>
            </a:r>
            <a:endParaRPr b="0" lang="en-US" sz="4400" spc="-1" strike="noStrike">
              <a:solidFill>
                <a:srgbClr val="000000"/>
              </a:solidFill>
              <a:latin typeface="Calibri"/>
            </a:endParaRPr>
          </a:p>
        </p:txBody>
      </p:sp>
      <p:sp>
        <p:nvSpPr>
          <p:cNvPr id="428"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we can always get 100% recall by just returning all documents, and therefore we can always get a 50% arithmetic mean by the same process. This strongly suggests that the arithmetic mean is an unsuitable measure to use.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contrast, if we assume that 1 document in 10,000 is relevant to the query, the harmonic mean score of this strategy is 0.02%. </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The harmonic mean is always less than or equal to the arithmetic mean and the geometric mean.</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the values of two numbers differ greatly, the harmonic mean is closer to their minimum than to their arithmetic mean</a:t>
            </a:r>
            <a:endParaRPr b="0" lang="en-US" sz="2800" spc="-1" strike="noStrike">
              <a:solidFill>
                <a:srgbClr val="000000"/>
              </a:solidFill>
              <a:latin typeface="Calibri"/>
            </a:endParaRPr>
          </a:p>
        </p:txBody>
      </p:sp>
    </p:spTree>
  </p:cSld>
  <p:timing>
    <p:tnLst>
      <p:par>
        <p:cTn id="157" dur="indefinite" restart="never" nodeType="tmRoot">
          <p:childTnLst>
            <p:seq>
              <p:cTn id="158"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Evaluation of ranked retrieval</a:t>
            </a:r>
            <a:endParaRPr b="0" lang="en-US" sz="4400" spc="-1" strike="noStrike">
              <a:solidFill>
                <a:srgbClr val="000000"/>
              </a:solidFill>
              <a:latin typeface="Calibri"/>
            </a:endParaRPr>
          </a:p>
        </p:txBody>
      </p:sp>
      <p:sp>
        <p:nvSpPr>
          <p:cNvPr id="430"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a ranked retrieval context, appropriate sets of retrieved documents are naturally given by the top </a:t>
            </a:r>
            <a:r>
              <a:rPr b="0" i="1" lang="en-US" sz="2800" spc="-1" strike="noStrike">
                <a:solidFill>
                  <a:srgbClr val="000000"/>
                </a:solidFill>
                <a:latin typeface="Calibri"/>
              </a:rPr>
              <a:t>k </a:t>
            </a:r>
            <a:r>
              <a:rPr b="0" lang="en-US" sz="2800" spc="-1" strike="noStrike">
                <a:solidFill>
                  <a:srgbClr val="000000"/>
                </a:solidFill>
                <a:latin typeface="Calibri"/>
              </a:rPr>
              <a:t>retrieved documents. For each such set, precision and recall values can be plotted to give a </a:t>
            </a:r>
            <a:r>
              <a:rPr b="0" i="1" lang="en-US" sz="2800" spc="-1" strike="noStrike">
                <a:solidFill>
                  <a:srgbClr val="000000"/>
                </a:solidFill>
                <a:latin typeface="Calibri"/>
              </a:rPr>
              <a:t>precision-recall curve</a:t>
            </a:r>
            <a:r>
              <a:rPr b="0" lang="en-US" sz="2800" spc="-1" strike="noStrike">
                <a:solidFill>
                  <a:srgbClr val="000000"/>
                </a:solidFill>
                <a:latin typeface="Calibri"/>
              </a:rPr>
              <a:t>, such as the one shown in next slide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Precision-recall curves have a distinctive saw-tooth shape: if the (</a:t>
            </a:r>
            <a:r>
              <a:rPr b="0" i="1" lang="en-US" sz="2800" spc="-1" strike="noStrike">
                <a:solidFill>
                  <a:srgbClr val="000000"/>
                </a:solidFill>
                <a:latin typeface="Calibri"/>
              </a:rPr>
              <a:t>k </a:t>
            </a:r>
            <a:r>
              <a:rPr b="0" lang="en-US" sz="2800" spc="-1" strike="noStrike">
                <a:solidFill>
                  <a:srgbClr val="000000"/>
                </a:solidFill>
                <a:latin typeface="Calibri"/>
              </a:rPr>
              <a:t>+ 1)th document retrieved is nonrelevant then recall is the same as for the top </a:t>
            </a:r>
            <a:r>
              <a:rPr b="0" i="1" lang="en-US" sz="2800" spc="-1" strike="noStrike">
                <a:solidFill>
                  <a:srgbClr val="000000"/>
                </a:solidFill>
                <a:latin typeface="Calibri"/>
              </a:rPr>
              <a:t>k </a:t>
            </a:r>
            <a:r>
              <a:rPr b="0" lang="en-US" sz="2800" spc="-1" strike="noStrike">
                <a:solidFill>
                  <a:srgbClr val="000000"/>
                </a:solidFill>
                <a:latin typeface="Calibri"/>
              </a:rPr>
              <a:t>documents, but precision has dropped. If it is relevant, then both precision and recall increase, and the curve jags up and to the right.</a:t>
            </a:r>
            <a:endParaRPr b="0" lang="en-US" sz="2800" spc="-1" strike="noStrike">
              <a:solidFill>
                <a:srgbClr val="000000"/>
              </a:solidFill>
              <a:latin typeface="Calibri"/>
            </a:endParaRPr>
          </a:p>
        </p:txBody>
      </p:sp>
    </p:spTree>
  </p:cSld>
  <p:timing>
    <p:tnLst>
      <p:par>
        <p:cTn id="159" dur="indefinite" restart="never" nodeType="tmRoot">
          <p:childTnLst>
            <p:seq>
              <p:cTn id="160"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Precision recall curve</a:t>
            </a:r>
            <a:endParaRPr b="0" lang="en-US" sz="4400" spc="-1" strike="noStrike">
              <a:solidFill>
                <a:srgbClr val="000000"/>
              </a:solidFill>
              <a:latin typeface="Calibri"/>
            </a:endParaRPr>
          </a:p>
        </p:txBody>
      </p:sp>
      <p:pic>
        <p:nvPicPr>
          <p:cNvPr id="432" name="Content Placeholder 3" descr=""/>
          <p:cNvPicPr/>
          <p:nvPr/>
        </p:nvPicPr>
        <p:blipFill>
          <a:blip r:embed="rId1"/>
          <a:stretch/>
        </p:blipFill>
        <p:spPr>
          <a:xfrm>
            <a:off x="2056680" y="1308600"/>
            <a:ext cx="7441200" cy="4960440"/>
          </a:xfrm>
          <a:prstGeom prst="rect">
            <a:avLst/>
          </a:prstGeom>
          <a:ln>
            <a:noFill/>
          </a:ln>
        </p:spPr>
      </p:pic>
    </p:spTree>
  </p:cSld>
  <p:timing>
    <p:tnLst>
      <p:par>
        <p:cTn id="161" dur="indefinite" restart="never" nodeType="tmRoot">
          <p:childTnLst>
            <p:seq>
              <p:cTn id="162" dur="indefinite"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34"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It is often useful to remove these jiggles and the standard way to do this is with an interpolated precision: the </a:t>
            </a:r>
            <a:r>
              <a:rPr b="0" i="1" lang="en-US" sz="2800" spc="-1" strike="noStrike">
                <a:solidFill>
                  <a:srgbClr val="000000"/>
                </a:solidFill>
                <a:latin typeface="Calibri"/>
              </a:rPr>
              <a:t>interpolated precision pinterp </a:t>
            </a:r>
            <a:r>
              <a:rPr b="0" lang="en-US" sz="2800" spc="-1" strike="noStrike">
                <a:solidFill>
                  <a:srgbClr val="000000"/>
                </a:solidFill>
                <a:latin typeface="Calibri"/>
              </a:rPr>
              <a:t>at a certain recall level </a:t>
            </a:r>
            <a:r>
              <a:rPr b="0" i="1" lang="en-US" sz="2800" spc="-1" strike="noStrike">
                <a:solidFill>
                  <a:srgbClr val="000000"/>
                </a:solidFill>
                <a:latin typeface="Calibri"/>
              </a:rPr>
              <a:t>r </a:t>
            </a:r>
            <a:r>
              <a:rPr b="0" lang="en-US" sz="2800" spc="-1" strike="noStrike">
                <a:solidFill>
                  <a:srgbClr val="000000"/>
                </a:solidFill>
                <a:latin typeface="Calibri"/>
              </a:rPr>
              <a:t>is defined as the highest precision found for any recall level </a:t>
            </a:r>
            <a:r>
              <a:rPr b="0" i="1" lang="en-US" sz="2800" spc="-1" strike="noStrike">
                <a:solidFill>
                  <a:srgbClr val="000000"/>
                </a:solidFill>
                <a:latin typeface="Calibri"/>
              </a:rPr>
              <a:t>r</a:t>
            </a:r>
            <a:r>
              <a:rPr b="0" lang="en-US" sz="2800" spc="-1" strike="noStrike">
                <a:solidFill>
                  <a:srgbClr val="000000"/>
                </a:solidFill>
                <a:latin typeface="Calibri"/>
              </a:rPr>
              <a:t>′ ≥ </a:t>
            </a:r>
            <a:r>
              <a:rPr b="0" i="1" lang="en-US" sz="2800" spc="-1" strike="noStrike">
                <a:solidFill>
                  <a:srgbClr val="000000"/>
                </a:solidFill>
                <a:latin typeface="Calibri"/>
              </a:rPr>
              <a:t>r</a:t>
            </a:r>
            <a:r>
              <a:rPr b="0" lang="en-US" sz="2800" spc="-1" strike="noStrike">
                <a:solidFill>
                  <a:srgbClr val="000000"/>
                </a:solidFill>
                <a:latin typeface="Calibri"/>
              </a:rPr>
              <a:t>:</a:t>
            </a:r>
            <a:endParaRPr b="0" lang="en-US" sz="2800" spc="-1" strike="noStrike">
              <a:solidFill>
                <a:srgbClr val="000000"/>
              </a:solidFill>
              <a:latin typeface="Calibri"/>
            </a:endParaRPr>
          </a:p>
        </p:txBody>
      </p:sp>
    </p:spTree>
  </p:cSld>
  <p:timing>
    <p:tnLst>
      <p:par>
        <p:cTn id="163" dur="indefinite" restart="never" nodeType="tmRoot">
          <p:childTnLst>
            <p:seq>
              <p:cTn id="164"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Interpolated precision</a:t>
            </a:r>
            <a:endParaRPr b="0" lang="en-US" sz="4400" spc="-1" strike="noStrike">
              <a:solidFill>
                <a:srgbClr val="000000"/>
              </a:solidFill>
              <a:latin typeface="Calibri"/>
            </a:endParaRPr>
          </a:p>
        </p:txBody>
      </p:sp>
      <p:sp>
        <p:nvSpPr>
          <p:cNvPr id="436"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37" name="Picture 3" descr=""/>
          <p:cNvPicPr/>
          <p:nvPr/>
        </p:nvPicPr>
        <p:blipFill>
          <a:blip r:embed="rId1"/>
          <a:stretch/>
        </p:blipFill>
        <p:spPr>
          <a:xfrm>
            <a:off x="1866960" y="1314000"/>
            <a:ext cx="6909480" cy="5271120"/>
          </a:xfrm>
          <a:prstGeom prst="rect">
            <a:avLst/>
          </a:prstGeom>
          <a:ln>
            <a:noFill/>
          </a:ln>
        </p:spPr>
      </p:pic>
    </p:spTree>
  </p:cSld>
  <p:timing>
    <p:tnLst>
      <p:par>
        <p:cTn id="165" dur="indefinite" restart="never" nodeType="tmRoot">
          <p:childTnLst>
            <p:seq>
              <p:cTn id="166"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Size of the dictionary</a:t>
            </a:r>
            <a:endParaRPr b="0" lang="en-US" sz="4400" spc="-1" strike="noStrike">
              <a:solidFill>
                <a:srgbClr val="000000"/>
              </a:solidFill>
              <a:latin typeface="Calibri"/>
            </a:endParaRPr>
          </a:p>
        </p:txBody>
      </p:sp>
      <p:sp>
        <p:nvSpPr>
          <p:cNvPr id="12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a typical natural language text collection, the size of the dictionary is very small compared to the total size of the index</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Examples: GOV 2 copus 0.6 percent, Shakespeare corpus – 7%</a:t>
            </a:r>
            <a:endParaRPr b="0" lang="en-US"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(This is because of the Zipf’s law – assume for now as we will study it later)</a:t>
            </a:r>
            <a:endParaRPr b="0" lang="en-US" sz="2400" spc="-1" strike="noStrike">
              <a:solidFill>
                <a:srgbClr val="000000"/>
              </a:solidFill>
              <a:latin typeface="Calibri"/>
            </a:endParaRPr>
          </a:p>
          <a:p>
            <a:endParaRPr b="0" lang="en-US" sz="2400" spc="-1" strike="noStrike">
              <a:solidFill>
                <a:srgbClr val="000000"/>
              </a:solidFill>
              <a:latin typeface="Calibri"/>
            </a:endParaRPr>
          </a:p>
          <a:p>
            <a:pPr marL="457200">
              <a:lnSpc>
                <a:spcPct val="90000"/>
              </a:lnSpc>
              <a:spcBef>
                <a:spcPts val="499"/>
              </a:spcBef>
            </a:pPr>
            <a:endParaRPr b="0" lang="en-US"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Hence we assume that the dictionary is small enough to fit into the main memory</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122" name="TextShape 3"/>
          <p:cNvSpPr txBox="1"/>
          <p:nvPr/>
        </p:nvSpPr>
        <p:spPr>
          <a:xfrm>
            <a:off x="838080" y="6356520"/>
            <a:ext cx="2742840" cy="364680"/>
          </a:xfrm>
          <a:prstGeom prst="rect">
            <a:avLst/>
          </a:prstGeom>
          <a:noFill/>
          <a:ln>
            <a:noFill/>
          </a:ln>
        </p:spPr>
        <p:txBody>
          <a:bodyPr anchor="ctr"/>
          <a:p>
            <a:pPr>
              <a:lnSpc>
                <a:spcPct val="100000"/>
              </a:lnSpc>
            </a:pPr>
            <a:fld id="{ED87CD14-CCD2-4329-9020-E5064F96EDC9}" type="datetime1">
              <a:rPr b="0" lang="en-IN" sz="1200" spc="-1" strike="noStrike">
                <a:solidFill>
                  <a:srgbClr val="8b8b8b"/>
                </a:solidFill>
                <a:latin typeface="Calibri"/>
              </a:rPr>
              <a:t>09/10/2019</a:t>
            </a:fld>
            <a:endParaRPr b="0" lang="en-IN" sz="1200" spc="-1" strike="noStrike">
              <a:latin typeface="Times New Roman"/>
            </a:endParaRPr>
          </a:p>
        </p:txBody>
      </p:sp>
      <p:sp>
        <p:nvSpPr>
          <p:cNvPr id="123"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24" name="TextShape 5"/>
          <p:cNvSpPr txBox="1"/>
          <p:nvPr/>
        </p:nvSpPr>
        <p:spPr>
          <a:xfrm>
            <a:off x="8610480" y="6356520"/>
            <a:ext cx="2742840" cy="364680"/>
          </a:xfrm>
          <a:prstGeom prst="rect">
            <a:avLst/>
          </a:prstGeom>
          <a:noFill/>
          <a:ln>
            <a:noFill/>
          </a:ln>
        </p:spPr>
        <p:txBody>
          <a:bodyPr anchor="ctr"/>
          <a:p>
            <a:pPr algn="r">
              <a:lnSpc>
                <a:spcPct val="100000"/>
              </a:lnSpc>
            </a:pPr>
            <a:fld id="{6B7252E1-5BC2-4140-B3B3-70635012A143}"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11 point interpolated average precision</a:t>
            </a:r>
            <a:endParaRPr b="0" lang="en-US" sz="4400" spc="-1" strike="noStrike">
              <a:solidFill>
                <a:srgbClr val="000000"/>
              </a:solidFill>
              <a:latin typeface="Calibri"/>
            </a:endParaRPr>
          </a:p>
        </p:txBody>
      </p:sp>
      <p:sp>
        <p:nvSpPr>
          <p:cNvPr id="43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each information need, the interpolated precision is measured</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the 11 recall levels of 0.0, 0.1, 0.2, . . . , 1.0. For the precision-recall curve. For each recall level, we then calculate the arithmetic mean of the interpolated precision at that recall level for each information need in the test collection</a:t>
            </a:r>
            <a:endParaRPr b="0" lang="en-US" sz="2800" spc="-1" strike="noStrike">
              <a:solidFill>
                <a:srgbClr val="000000"/>
              </a:solidFill>
              <a:latin typeface="Calibri"/>
            </a:endParaRPr>
          </a:p>
        </p:txBody>
      </p:sp>
    </p:spTree>
  </p:cSld>
  <p:timing>
    <p:tnLst>
      <p:par>
        <p:cTn id="167" dur="indefinite" restart="never" nodeType="tmRoot">
          <p:childTnLst>
            <p:seq>
              <p:cTn id="168"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Average precision</a:t>
            </a:r>
            <a:endParaRPr b="0" lang="en-US" sz="4400" spc="-1" strike="noStrike">
              <a:solidFill>
                <a:srgbClr val="000000"/>
              </a:solidFill>
              <a:latin typeface="Calibri"/>
            </a:endParaRPr>
          </a:p>
        </p:txBody>
      </p:sp>
      <p:sp>
        <p:nvSpPr>
          <p:cNvPr id="44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average of the precision value obtained for the set of top </a:t>
            </a:r>
            <a:r>
              <a:rPr b="0" i="1" lang="en-US" sz="2800" spc="-1" strike="noStrike">
                <a:solidFill>
                  <a:srgbClr val="000000"/>
                </a:solidFill>
                <a:latin typeface="Calibri"/>
              </a:rPr>
              <a:t>k </a:t>
            </a:r>
            <a:r>
              <a:rPr b="0" lang="en-US" sz="2800" spc="-1" strike="noStrike">
                <a:solidFill>
                  <a:srgbClr val="000000"/>
                </a:solidFill>
                <a:latin typeface="Calibri"/>
              </a:rPr>
              <a:t>documents existing after each relevant document is retrieved</a:t>
            </a:r>
            <a:endParaRPr b="0" lang="en-US" sz="2800" spc="-1" strike="noStrike">
              <a:solidFill>
                <a:srgbClr val="000000"/>
              </a:solidFill>
              <a:latin typeface="Calibri"/>
            </a:endParaRPr>
          </a:p>
        </p:txBody>
      </p:sp>
    </p:spTree>
  </p:cSld>
  <p:timing>
    <p:tnLst>
      <p:par>
        <p:cTn id="169" dur="indefinite" restart="never" nodeType="tmRoot">
          <p:childTnLst>
            <p:seq>
              <p:cTn id="170" dur="indefinite"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Mean average precision</a:t>
            </a:r>
            <a:endParaRPr b="0" lang="en-US" sz="4400" spc="-1" strike="noStrike">
              <a:solidFill>
                <a:srgbClr val="000000"/>
              </a:solidFill>
              <a:latin typeface="Calibri"/>
            </a:endParaRPr>
          </a:p>
        </p:txBody>
      </p:sp>
      <p:pic>
        <p:nvPicPr>
          <p:cNvPr id="443" name="Content Placeholder 3" descr=""/>
          <p:cNvPicPr/>
          <p:nvPr/>
        </p:nvPicPr>
        <p:blipFill>
          <a:blip r:embed="rId1"/>
          <a:stretch/>
        </p:blipFill>
        <p:spPr>
          <a:xfrm>
            <a:off x="1757880" y="3104640"/>
            <a:ext cx="9032040" cy="1866600"/>
          </a:xfrm>
          <a:prstGeom prst="rect">
            <a:avLst/>
          </a:prstGeom>
          <a:ln>
            <a:noFill/>
          </a:ln>
        </p:spPr>
      </p:pic>
    </p:spTree>
  </p:cSld>
  <p:timing>
    <p:tnLst>
      <p:par>
        <p:cTn id="171" dur="indefinite" restart="never" nodeType="tmRoot">
          <p:childTnLst>
            <p:seq>
              <p:cTn id="172" dur="indefinite"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Note: </a:t>
            </a:r>
            <a:endParaRPr b="0" lang="en-US" sz="4400" spc="-1" strike="noStrike">
              <a:solidFill>
                <a:srgbClr val="000000"/>
              </a:solidFill>
              <a:latin typeface="Calibri"/>
            </a:endParaRPr>
          </a:p>
        </p:txBody>
      </p:sp>
      <p:sp>
        <p:nvSpPr>
          <p:cNvPr id="44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Using MAP, fixed recall levels are not chosen, and there is no interpolation</a:t>
            </a:r>
            <a:endParaRPr b="0" lang="en-US" sz="2800" spc="-1" strike="noStrike">
              <a:solidFill>
                <a:srgbClr val="000000"/>
              </a:solidFill>
              <a:latin typeface="Calibri"/>
            </a:endParaRPr>
          </a:p>
        </p:txBody>
      </p:sp>
    </p:spTree>
  </p:cSld>
  <p:timing>
    <p:tnLst>
      <p:par>
        <p:cTn id="173" dur="indefinite" restart="never" nodeType="tmRoot">
          <p:childTnLst>
            <p:seq>
              <p:cTn id="174" dur="indefinite"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PRECISION AT </a:t>
            </a:r>
            <a:r>
              <a:rPr b="0" i="1" lang="en-US" sz="4400" spc="-1" strike="noStrike">
                <a:solidFill>
                  <a:srgbClr val="000000"/>
                </a:solidFill>
                <a:latin typeface="Calibri Light"/>
              </a:rPr>
              <a:t>k</a:t>
            </a:r>
            <a:endParaRPr b="0" lang="en-US" sz="4400" spc="-1" strike="noStrike">
              <a:solidFill>
                <a:srgbClr val="000000"/>
              </a:solidFill>
              <a:latin typeface="Calibri"/>
            </a:endParaRPr>
          </a:p>
        </p:txBody>
      </p:sp>
      <p:sp>
        <p:nvSpPr>
          <p:cNvPr id="447"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Precision at the kth document </a:t>
            </a:r>
            <a:endParaRPr b="0" lang="en-US" sz="2800" spc="-1" strike="noStrike">
              <a:solidFill>
                <a:srgbClr val="000000"/>
              </a:solidFill>
              <a:latin typeface="Calibri"/>
            </a:endParaRPr>
          </a:p>
        </p:txBody>
      </p:sp>
    </p:spTree>
  </p:cSld>
  <p:timing>
    <p:tnLst>
      <p:par>
        <p:cTn id="175" dur="indefinite" restart="never" nodeType="tmRoot">
          <p:childTnLst>
            <p:seq>
              <p:cTn id="176" dur="indefinite"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R-PRECISION</a:t>
            </a:r>
            <a:endParaRPr b="0" lang="en-US" sz="4400" spc="-1" strike="noStrike">
              <a:solidFill>
                <a:srgbClr val="000000"/>
              </a:solidFill>
              <a:latin typeface="Calibri"/>
            </a:endParaRPr>
          </a:p>
        </p:txBody>
      </p:sp>
      <p:sp>
        <p:nvSpPr>
          <p:cNvPr id="44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Count the number of relevant documents say k</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Calculate the precision at that point i.e. kth document. </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Report it as the R-precision</a:t>
            </a:r>
            <a:endParaRPr b="0" lang="en-US" sz="2800" spc="-1" strike="noStrike">
              <a:solidFill>
                <a:srgbClr val="000000"/>
              </a:solidFill>
              <a:latin typeface="Calibri"/>
            </a:endParaRPr>
          </a:p>
        </p:txBody>
      </p:sp>
    </p:spTree>
  </p:cSld>
  <p:timing>
    <p:tnLst>
      <p:par>
        <p:cTn id="177" dur="indefinite" restart="never" nodeType="tmRoot">
          <p:childTnLst>
            <p:seq>
              <p:cTn id="178" dur="indefinite"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BREAK-EVEN POINT</a:t>
            </a:r>
            <a:endParaRPr b="0" lang="en-US" sz="4400" spc="-1" strike="noStrike">
              <a:solidFill>
                <a:srgbClr val="000000"/>
              </a:solidFill>
              <a:latin typeface="Calibri"/>
            </a:endParaRPr>
          </a:p>
        </p:txBody>
      </p:sp>
      <p:sp>
        <p:nvSpPr>
          <p:cNvPr id="451" name="TextShape 2"/>
          <p:cNvSpPr txBox="1"/>
          <p:nvPr/>
        </p:nvSpPr>
        <p:spPr>
          <a:xfrm>
            <a:off x="838080" y="1825560"/>
            <a:ext cx="10515240" cy="4350960"/>
          </a:xfrm>
          <a:prstGeom prst="rect">
            <a:avLst/>
          </a:prstGeom>
          <a:noFill/>
          <a:ln>
            <a:noFill/>
          </a:ln>
        </p:spPr>
        <p:txBody>
          <a:bodyPr/>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When P = R!</a:t>
            </a:r>
            <a:endParaRPr b="0" lang="en-US" sz="2800" spc="-1" strike="noStrike">
              <a:solidFill>
                <a:srgbClr val="000000"/>
              </a:solidFill>
              <a:latin typeface="Calibri"/>
            </a:endParaRPr>
          </a:p>
        </p:txBody>
      </p:sp>
    </p:spTree>
  </p:cSld>
  <p:timing>
    <p:tnLst>
      <p:par>
        <p:cTn id="179" dur="indefinite" restart="never" nodeType="tmRoot">
          <p:childTnLst>
            <p:seq>
              <p:cTn id="180"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Normalised discounted cumulative gain</a:t>
            </a:r>
            <a:endParaRPr b="0" lang="en-US" sz="4400" spc="-1" strike="noStrike">
              <a:solidFill>
                <a:srgbClr val="000000"/>
              </a:solidFill>
              <a:latin typeface="Calibri"/>
            </a:endParaRPr>
          </a:p>
        </p:txBody>
      </p:sp>
      <p:pic>
        <p:nvPicPr>
          <p:cNvPr id="453" name="Content Placeholder 3" descr=""/>
          <p:cNvPicPr/>
          <p:nvPr/>
        </p:nvPicPr>
        <p:blipFill>
          <a:blip r:embed="rId1"/>
          <a:stretch/>
        </p:blipFill>
        <p:spPr>
          <a:xfrm>
            <a:off x="1412640" y="2688480"/>
            <a:ext cx="7530840" cy="1874520"/>
          </a:xfrm>
          <a:prstGeom prst="rect">
            <a:avLst/>
          </a:prstGeom>
          <a:ln>
            <a:noFill/>
          </a:ln>
        </p:spPr>
      </p:pic>
    </p:spTree>
  </p:cSld>
  <p:timing>
    <p:tnLst>
      <p:par>
        <p:cTn id="181" dur="indefinite" restart="never" nodeType="tmRoot">
          <p:childTnLst>
            <p:seq>
              <p:cTn id="182" dur="indefinite"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55"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 large collection settings, use of binary assessments failed to</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distinguish “very good” and “fair” retrieval systems, so NDCG is used</a:t>
            </a:r>
            <a:endParaRPr b="0" lang="en-US" sz="2800" spc="-1" strike="noStrike">
              <a:solidFill>
                <a:srgbClr val="000000"/>
              </a:solidFill>
              <a:latin typeface="Calibri"/>
            </a:endParaRPr>
          </a:p>
        </p:txBody>
      </p:sp>
    </p:spTree>
  </p:cSld>
  <p:timing>
    <p:tnLst>
      <p:par>
        <p:cTn id="183" dur="indefinite" restart="never" nodeType="tmRoot">
          <p:childTnLst>
            <p:seq>
              <p:cTn id="184" dur="indefinite"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pic>
        <p:nvPicPr>
          <p:cNvPr id="457" name="Content Placeholder 3" descr=""/>
          <p:cNvPicPr/>
          <p:nvPr/>
        </p:nvPicPr>
        <p:blipFill>
          <a:blip r:embed="rId1"/>
          <a:stretch/>
        </p:blipFill>
        <p:spPr>
          <a:xfrm>
            <a:off x="1050480" y="365040"/>
            <a:ext cx="8033040" cy="5789160"/>
          </a:xfrm>
          <a:prstGeom prst="rect">
            <a:avLst/>
          </a:prstGeom>
          <a:ln>
            <a:noFill/>
          </a:ln>
        </p:spPr>
      </p:pic>
    </p:spTree>
  </p:cSld>
  <p:timing>
    <p:tnLst>
      <p:par>
        <p:cTn id="185" dur="indefinite" restart="never" nodeType="tmRoot">
          <p:childTnLst>
            <p:seq>
              <p:cTn id="18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Two most common ways to realise an in-memory dictionary are:</a:t>
            </a:r>
            <a:endParaRPr b="0" lang="en-US" sz="4400" spc="-1" strike="noStrike">
              <a:solidFill>
                <a:srgbClr val="000000"/>
              </a:solidFill>
              <a:latin typeface="Calibri"/>
            </a:endParaRPr>
          </a:p>
        </p:txBody>
      </p:sp>
      <p:sp>
        <p:nvSpPr>
          <p:cNvPr id="126"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sort-based dictionary, in which all the terms that appear in the text collection are arranged in a sorted array or in a search tree, in lexicographical (i.e. alphabetical) order. Lookup operations are realised through tree traversals typically using a BST when the list is sorted</a:t>
            </a:r>
            <a:endParaRPr b="0" lang="en-US" sz="2800" spc="-1" strike="noStrike">
              <a:solidFill>
                <a:srgbClr val="000000"/>
              </a:solidFill>
              <a:latin typeface="Calibri"/>
            </a:endParaRPr>
          </a:p>
          <a:p>
            <a:pPr>
              <a:lnSpc>
                <a:spcPct val="90000"/>
              </a:lnSpc>
              <a:spcBef>
                <a:spcPts val="1001"/>
              </a:spcBef>
            </a:pP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 hash based dictionary, in which each index term as a corresponding entry in a hash table. Collisions in the table (i.e. two terms are assigned the same hash value) are resolved using chaining</a:t>
            </a:r>
            <a:endParaRPr b="0" lang="en-US" sz="2800" spc="-1" strike="noStrike">
              <a:solidFill>
                <a:srgbClr val="000000"/>
              </a:solidFill>
              <a:latin typeface="Calibri"/>
            </a:endParaRPr>
          </a:p>
        </p:txBody>
      </p:sp>
      <p:sp>
        <p:nvSpPr>
          <p:cNvPr id="127" name="TextShape 3"/>
          <p:cNvSpPr txBox="1"/>
          <p:nvPr/>
        </p:nvSpPr>
        <p:spPr>
          <a:xfrm>
            <a:off x="838080" y="6356520"/>
            <a:ext cx="2742840" cy="364680"/>
          </a:xfrm>
          <a:prstGeom prst="rect">
            <a:avLst/>
          </a:prstGeom>
          <a:noFill/>
          <a:ln>
            <a:noFill/>
          </a:ln>
        </p:spPr>
        <p:txBody>
          <a:bodyPr anchor="ctr"/>
          <a:p>
            <a:pPr>
              <a:lnSpc>
                <a:spcPct val="100000"/>
              </a:lnSpc>
            </a:pPr>
            <a:fld id="{F2DDC06B-1A82-4245-A9EB-4356589DE4F2}" type="datetime1">
              <a:rPr b="0" lang="en-IN" sz="1200" spc="-1" strike="noStrike">
                <a:solidFill>
                  <a:srgbClr val="8b8b8b"/>
                </a:solidFill>
                <a:latin typeface="Calibri"/>
              </a:rPr>
              <a:t>09/10/2019</a:t>
            </a:fld>
            <a:endParaRPr b="0" lang="en-IN" sz="1200" spc="-1" strike="noStrike">
              <a:latin typeface="Times New Roman"/>
            </a:endParaRPr>
          </a:p>
        </p:txBody>
      </p:sp>
      <p:sp>
        <p:nvSpPr>
          <p:cNvPr id="128" name="TextShape 4"/>
          <p:cNvSpPr txBox="1"/>
          <p:nvPr/>
        </p:nvSpPr>
        <p:spPr>
          <a:xfrm>
            <a:off x="4038480" y="6356520"/>
            <a:ext cx="4114440" cy="364680"/>
          </a:xfrm>
          <a:prstGeom prst="rect">
            <a:avLst/>
          </a:prstGeom>
          <a:noFill/>
          <a:ln>
            <a:noFill/>
          </a:ln>
        </p:spPr>
        <p:txBody>
          <a:bodyPr anchor="ctr"/>
          <a:p>
            <a:pPr algn="ctr">
              <a:lnSpc>
                <a:spcPct val="100000"/>
              </a:lnSpc>
            </a:pPr>
            <a:r>
              <a:rPr b="0" lang="en-IN" sz="1200" spc="-1" strike="noStrike">
                <a:solidFill>
                  <a:srgbClr val="8b8b8b"/>
                </a:solidFill>
                <a:latin typeface="Calibri"/>
              </a:rPr>
              <a:t>Information Retrieval  - Winter-2019 - Mansi A. Radke</a:t>
            </a:r>
            <a:endParaRPr b="0" lang="en-IN" sz="1200" spc="-1" strike="noStrike">
              <a:latin typeface="Times New Roman"/>
            </a:endParaRPr>
          </a:p>
        </p:txBody>
      </p:sp>
      <p:sp>
        <p:nvSpPr>
          <p:cNvPr id="129" name="TextShape 5"/>
          <p:cNvSpPr txBox="1"/>
          <p:nvPr/>
        </p:nvSpPr>
        <p:spPr>
          <a:xfrm>
            <a:off x="8610480" y="6356520"/>
            <a:ext cx="2742840" cy="364680"/>
          </a:xfrm>
          <a:prstGeom prst="rect">
            <a:avLst/>
          </a:prstGeom>
          <a:noFill/>
          <a:ln>
            <a:noFill/>
          </a:ln>
        </p:spPr>
        <p:txBody>
          <a:bodyPr anchor="ctr"/>
          <a:p>
            <a:pPr algn="r">
              <a:lnSpc>
                <a:spcPct val="100000"/>
              </a:lnSpc>
            </a:pPr>
            <a:fld id="{6B2EA00C-E341-4D3A-A4E4-5A84DABF3F6D}" type="slidenum">
              <a:rPr b="0" lang="en-IN" sz="1200" spc="-1" strike="noStrike">
                <a:solidFill>
                  <a:srgbClr val="8b8b8b"/>
                </a:solidFill>
                <a:latin typeface="Calibri"/>
              </a:rPr>
              <a:t>1</a:t>
            </a:fld>
            <a:endParaRPr b="0" lang="en-IN" sz="1200" spc="-1" strike="noStrike">
              <a:latin typeface="Times New Roman"/>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Difficulty in IR </a:t>
            </a:r>
            <a:endParaRPr b="0" lang="en-US" sz="4400" spc="-1" strike="noStrike">
              <a:solidFill>
                <a:srgbClr val="000000"/>
              </a:solidFill>
              <a:latin typeface="Calibri"/>
            </a:endParaRPr>
          </a:p>
        </p:txBody>
      </p:sp>
      <p:sp>
        <p:nvSpPr>
          <p:cNvPr id="459"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Information Retrieval is an Empirical Discipline</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Lack of “Correct answer”</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Requiring thorough and careful evaluation</a:t>
            </a:r>
            <a:endParaRPr b="0" lang="en-US" sz="2800" spc="-1" strike="noStrike">
              <a:solidFill>
                <a:srgbClr val="000000"/>
              </a:solidFill>
              <a:latin typeface="Calibri"/>
            </a:endParaRPr>
          </a:p>
        </p:txBody>
      </p:sp>
    </p:spTree>
  </p:cSld>
  <p:timing>
    <p:tnLst>
      <p:par>
        <p:cTn id="187" dur="indefinite" restart="never" nodeType="tmRoot">
          <p:childTnLst>
            <p:seq>
              <p:cTn id="188" dur="indefinite"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Relevance</a:t>
            </a:r>
            <a:endParaRPr b="0" lang="en-US" sz="4400" spc="-1" strike="noStrike">
              <a:solidFill>
                <a:srgbClr val="000000"/>
              </a:solidFill>
              <a:latin typeface="Calibri"/>
            </a:endParaRPr>
          </a:p>
        </p:txBody>
      </p:sp>
      <p:sp>
        <p:nvSpPr>
          <p:cNvPr id="461" name="TextShape 2"/>
          <p:cNvSpPr txBox="1"/>
          <p:nvPr/>
        </p:nvSpPr>
        <p:spPr>
          <a:xfrm>
            <a:off x="838080" y="1825560"/>
            <a:ext cx="10515240" cy="4350960"/>
          </a:xfrm>
          <a:prstGeom prst="rect">
            <a:avLst/>
          </a:prstGeom>
          <a:noFill/>
          <a:ln>
            <a:noFill/>
          </a:ln>
        </p:spPr>
        <p:txBody>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a:t>
            </a:r>
            <a:r>
              <a:rPr b="0" lang="en-US" sz="2800" spc="-1" strike="noStrike">
                <a:solidFill>
                  <a:srgbClr val="000000"/>
                </a:solidFill>
                <a:latin typeface="Calibri"/>
              </a:rPr>
              <a:t>Something (A) is relevant to a task (T) if it increases the likelihood of accomplishing the goal (G), which is implied by T.”[Hjørland &amp; Sejer Christensen, 2002]</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Is subjective - and not entirely so!</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A document is judged relevant within the context of the query (or more precisely, </a:t>
            </a:r>
            <a:r>
              <a:rPr b="0" i="1" lang="en-US" sz="2800" spc="-1" strike="noStrike">
                <a:solidFill>
                  <a:srgbClr val="000000"/>
                </a:solidFill>
                <a:latin typeface="Calibri"/>
              </a:rPr>
              <a:t>the information need</a:t>
            </a:r>
            <a:r>
              <a:rPr b="0" lang="en-US" sz="2800" spc="-1" strike="noStrike">
                <a:solidFill>
                  <a:srgbClr val="000000"/>
                </a:solidFill>
                <a:latin typeface="Calibri"/>
              </a:rPr>
              <a:t>)</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Who judges?</a:t>
            </a:r>
            <a:endParaRPr b="0" lang="en-US"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 </a:t>
            </a:r>
            <a:r>
              <a:rPr b="0" lang="en-US" sz="2800" spc="-1" strike="noStrike">
                <a:solidFill>
                  <a:srgbClr val="000000"/>
                </a:solidFill>
                <a:latin typeface="Calibri"/>
              </a:rPr>
              <a:t>What is useful?</a:t>
            </a:r>
            <a:endParaRPr b="0" lang="en-US" sz="2800" spc="-1" strike="noStrike">
              <a:solidFill>
                <a:srgbClr val="000000"/>
              </a:solidFill>
              <a:latin typeface="Calibri"/>
            </a:endParaRPr>
          </a:p>
        </p:txBody>
      </p:sp>
    </p:spTree>
  </p:cSld>
  <p:timing>
    <p:tnLst>
      <p:par>
        <p:cTn id="189" dur="indefinite" restart="never" nodeType="tmRoot">
          <p:childTnLst>
            <p:seq>
              <p:cTn id="190" dur="indefinite"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Problems</a:t>
            </a:r>
            <a:endParaRPr b="0" lang="en-US" sz="4400" spc="-1" strike="noStrike">
              <a:solidFill>
                <a:srgbClr val="000000"/>
              </a:solidFill>
              <a:latin typeface="Calibri"/>
            </a:endParaRPr>
          </a:p>
        </p:txBody>
      </p:sp>
      <p:sp>
        <p:nvSpPr>
          <p:cNvPr id="463"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64" name="Picture 3" descr=""/>
          <p:cNvPicPr/>
          <p:nvPr/>
        </p:nvPicPr>
        <p:blipFill>
          <a:blip r:embed="rId1"/>
          <a:stretch/>
        </p:blipFill>
        <p:spPr>
          <a:xfrm>
            <a:off x="941760" y="1752120"/>
            <a:ext cx="10288080" cy="3251880"/>
          </a:xfrm>
          <a:prstGeom prst="rect">
            <a:avLst/>
          </a:prstGeom>
          <a:ln>
            <a:noFill/>
          </a:ln>
        </p:spPr>
      </p:pic>
    </p:spTree>
  </p:cSld>
  <p:timing>
    <p:tnLst>
      <p:par>
        <p:cTn id="191" dur="indefinite" restart="never" nodeType="tmRoot">
          <p:childTnLst>
            <p:seq>
              <p:cTn id="192" dur="indefinite"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66"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67" name="Picture 3" descr=""/>
          <p:cNvPicPr/>
          <p:nvPr/>
        </p:nvPicPr>
        <p:blipFill>
          <a:blip r:embed="rId1"/>
          <a:stretch/>
        </p:blipFill>
        <p:spPr>
          <a:xfrm>
            <a:off x="3179520" y="2504880"/>
            <a:ext cx="4733640" cy="1031400"/>
          </a:xfrm>
          <a:prstGeom prst="rect">
            <a:avLst/>
          </a:prstGeom>
          <a:ln>
            <a:noFill/>
          </a:ln>
        </p:spPr>
      </p:pic>
      <p:pic>
        <p:nvPicPr>
          <p:cNvPr id="468" name="Picture 5" descr=""/>
          <p:cNvPicPr/>
          <p:nvPr/>
        </p:nvPicPr>
        <p:blipFill>
          <a:blip r:embed="rId2"/>
          <a:stretch/>
        </p:blipFill>
        <p:spPr>
          <a:xfrm>
            <a:off x="2991960" y="3344040"/>
            <a:ext cx="5429160" cy="745920"/>
          </a:xfrm>
          <a:prstGeom prst="rect">
            <a:avLst/>
          </a:prstGeom>
          <a:ln>
            <a:noFill/>
          </a:ln>
        </p:spPr>
      </p:pic>
    </p:spTree>
  </p:cSld>
  <p:timing>
    <p:tnLst>
      <p:par>
        <p:cTn id="193" dur="indefinite" restart="never" nodeType="tmRoot">
          <p:childTnLst>
            <p:seq>
              <p:cTn id="194" dur="indefinite" nodeType="mainSeq"/>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70"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71" name="Picture 3" descr=""/>
          <p:cNvPicPr/>
          <p:nvPr/>
        </p:nvPicPr>
        <p:blipFill>
          <a:blip r:embed="rId1"/>
          <a:stretch/>
        </p:blipFill>
        <p:spPr>
          <a:xfrm>
            <a:off x="838080" y="365040"/>
            <a:ext cx="5951160" cy="5811480"/>
          </a:xfrm>
          <a:prstGeom prst="rect">
            <a:avLst/>
          </a:prstGeom>
          <a:ln>
            <a:noFill/>
          </a:ln>
        </p:spPr>
      </p:pic>
    </p:spTree>
  </p:cSld>
  <p:timing>
    <p:tnLst>
      <p:par>
        <p:cTn id="195" dur="indefinite" restart="never" nodeType="tmRoot">
          <p:childTnLst>
            <p:seq>
              <p:cTn id="196" dur="indefinite" nodeType="mainSeq"/>
              <p:prevCondLst>
                <p:cond delay="0" evt="onPrev">
                  <p:tgtEl>
                    <p:sldTgt/>
                  </p:tgtEl>
                </p:cond>
              </p:prevCondLst>
              <p:nextCondLst>
                <p:cond delay="0" evt="onNext">
                  <p:tgtEl>
                    <p:sldTgt/>
                  </p:tgtEl>
                </p:cond>
              </p:nextCondLst>
            </p:seq>
          </p:childTnLst>
        </p:cTn>
      </p:par>
    </p:tnLst>
  </p:timing>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73"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74" name="Picture 3" descr=""/>
          <p:cNvPicPr/>
          <p:nvPr/>
        </p:nvPicPr>
        <p:blipFill>
          <a:blip r:embed="rId1"/>
          <a:stretch/>
        </p:blipFill>
        <p:spPr>
          <a:xfrm>
            <a:off x="974520" y="365040"/>
            <a:ext cx="7444080" cy="5745240"/>
          </a:xfrm>
          <a:prstGeom prst="rect">
            <a:avLst/>
          </a:prstGeom>
          <a:ln>
            <a:noFill/>
          </a:ln>
        </p:spPr>
      </p:pic>
    </p:spTree>
  </p:cSld>
  <p:timing>
    <p:tnLst>
      <p:par>
        <p:cTn id="197" dur="indefinite" restart="never" nodeType="tmRoot">
          <p:childTnLst>
            <p:seq>
              <p:cTn id="198" dur="indefinite" nodeType="mainSeq"/>
              <p:prevCondLst>
                <p:cond delay="0" evt="onPrev">
                  <p:tgtEl>
                    <p:sldTgt/>
                  </p:tgtEl>
                </p:cond>
              </p:prevCondLst>
              <p:nextCondLst>
                <p:cond delay="0"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extShape 1"/>
          <p:cNvSpPr txBox="1"/>
          <p:nvPr/>
        </p:nvSpPr>
        <p:spPr>
          <a:xfrm>
            <a:off x="838080" y="5297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76" name="CustomShape 2"/>
          <p:cNvSpPr/>
          <p:nvPr/>
        </p:nvSpPr>
        <p:spPr>
          <a:xfrm>
            <a:off x="923400" y="669960"/>
            <a:ext cx="8313120" cy="1141560"/>
          </a:xfrm>
          <a:prstGeom prst="rect">
            <a:avLst/>
          </a:prstGeom>
          <a:noFill/>
          <a:ln>
            <a:noFill/>
          </a:ln>
        </p:spPr>
        <p:style>
          <a:lnRef idx="0"/>
          <a:fillRef idx="0"/>
          <a:effectRef idx="0"/>
          <a:fontRef idx="minor"/>
        </p:style>
        <p:txBody>
          <a:bodyPr lIns="90000" rIns="90000" tIns="45000" bIns="45000"/>
          <a:p>
            <a:pPr algn="just">
              <a:lnSpc>
                <a:spcPct val="115000"/>
              </a:lnSpc>
              <a:spcAft>
                <a:spcPts val="1001"/>
              </a:spcAft>
            </a:pPr>
            <a:r>
              <a:rPr b="0" lang="en-IN" sz="2000" spc="-1" strike="noStrike">
                <a:solidFill>
                  <a:srgbClr val="000000"/>
                </a:solidFill>
                <a:latin typeface="Times New Roman"/>
                <a:ea typeface="Calibri"/>
              </a:rPr>
              <a:t>The following is the uninterpolated Precision-Recall Graph of an IR system, for one topic. You know that 20 hits were retrieved, and that there are 16 relevant documents for this topic (not all of which are retrieved).</a:t>
            </a:r>
            <a:endParaRPr b="0" lang="en-IN" sz="2000" spc="-1" strike="noStrike">
              <a:latin typeface="Arial"/>
            </a:endParaRPr>
          </a:p>
        </p:txBody>
      </p:sp>
      <p:pic>
        <p:nvPicPr>
          <p:cNvPr id="477" name="Content Placeholder 4" descr=""/>
          <p:cNvPicPr/>
          <p:nvPr/>
        </p:nvPicPr>
        <p:blipFill>
          <a:blip r:embed="rId1"/>
          <a:stretch/>
        </p:blipFill>
        <p:spPr>
          <a:xfrm>
            <a:off x="2981520" y="1825560"/>
            <a:ext cx="6228720" cy="4350960"/>
          </a:xfrm>
          <a:prstGeom prst="rect">
            <a:avLst/>
          </a:prstGeom>
          <a:ln>
            <a:noFill/>
          </a:ln>
        </p:spPr>
      </p:pic>
    </p:spTree>
  </p:cSld>
  <p:timing>
    <p:tnLst>
      <p:par>
        <p:cTn id="199" dur="indefinite" restart="never" nodeType="tmRoot">
          <p:childTnLst>
            <p:seq>
              <p:cTn id="200" dur="indefinite" nodeType="mainSeq"/>
              <p:prevCondLst>
                <p:cond delay="0" evt="onPrev">
                  <p:tgtEl>
                    <p:sldTgt/>
                  </p:tgtEl>
                </p:cond>
              </p:prevCondLst>
              <p:nextCondLst>
                <p:cond delay="0" evt="onNext">
                  <p:tgtEl>
                    <p:sldTgt/>
                  </p:tgtEl>
                </p:cond>
              </p:nextCondLst>
            </p:seq>
          </p:childTnLst>
        </p:cTn>
      </p:par>
    </p:tnLst>
  </p:timing>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838080" y="365040"/>
            <a:ext cx="10515240" cy="1325160"/>
          </a:xfrm>
          <a:prstGeom prst="rect">
            <a:avLst/>
          </a:prstGeom>
          <a:noFill/>
          <a:ln>
            <a:noFill/>
          </a:ln>
        </p:spPr>
        <p:txBody>
          <a:bodyPr anchor="ctr"/>
          <a:p>
            <a:endParaRPr b="0" lang="en-US" sz="1800" spc="-1" strike="noStrike">
              <a:solidFill>
                <a:srgbClr val="000000"/>
              </a:solidFill>
              <a:latin typeface="Calibri"/>
            </a:endParaRPr>
          </a:p>
        </p:txBody>
      </p:sp>
      <p:sp>
        <p:nvSpPr>
          <p:cNvPr id="479"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pic>
        <p:nvPicPr>
          <p:cNvPr id="480" name="Picture 3" descr=""/>
          <p:cNvPicPr/>
          <p:nvPr/>
        </p:nvPicPr>
        <p:blipFill>
          <a:blip r:embed="rId1"/>
          <a:stretch/>
        </p:blipFill>
        <p:spPr>
          <a:xfrm>
            <a:off x="881640" y="150840"/>
            <a:ext cx="8342640" cy="6025680"/>
          </a:xfrm>
          <a:prstGeom prst="rect">
            <a:avLst/>
          </a:prstGeom>
          <a:ln>
            <a:noFill/>
          </a:ln>
        </p:spPr>
      </p:pic>
    </p:spTree>
  </p:cSld>
  <p:timing>
    <p:tnLst>
      <p:par>
        <p:cTn id="201" dur="indefinite" restart="never" nodeType="tmRoot">
          <p:childTnLst>
            <p:seq>
              <p:cTn id="202" dur="indefinite" nodeType="mainSeq"/>
              <p:prevCondLst>
                <p:cond delay="0" evt="onPrev">
                  <p:tgtEl>
                    <p:sldTgt/>
                  </p:tgtEl>
                </p:cond>
              </p:prevCondLst>
              <p:nextCondLst>
                <p:cond delay="0"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Pooling</a:t>
            </a:r>
            <a:endParaRPr b="0" lang="en-US" sz="4400" spc="-1" strike="noStrike">
              <a:solidFill>
                <a:srgbClr val="000000"/>
              </a:solidFill>
              <a:latin typeface="Calibri"/>
            </a:endParaRPr>
          </a:p>
        </p:txBody>
      </p:sp>
      <p:sp>
        <p:nvSpPr>
          <p:cNvPr id="482" name="TextShape 2"/>
          <p:cNvSpPr txBox="1"/>
          <p:nvPr/>
        </p:nvSpPr>
        <p:spPr>
          <a:xfrm>
            <a:off x="838080" y="1825560"/>
            <a:ext cx="10515240" cy="4350960"/>
          </a:xfrm>
          <a:prstGeom prst="rect">
            <a:avLst/>
          </a:prstGeom>
          <a:noFill/>
          <a:ln>
            <a:noFill/>
          </a:ln>
        </p:spPr>
        <p:txBody>
          <a:bodyPr>
            <a:norm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For large modern collections, it is usual for relevance to be assessed only for a subset of the documents for each query. The most standard approach is </a:t>
            </a:r>
            <a:r>
              <a:rPr b="0" i="1" lang="en-US" sz="2800" spc="-1" strike="noStrike">
                <a:solidFill>
                  <a:srgbClr val="000000"/>
                </a:solidFill>
                <a:latin typeface="Calibri"/>
              </a:rPr>
              <a:t>pooling</a:t>
            </a:r>
            <a:r>
              <a:rPr b="0" lang="en-US" sz="2800" spc="-1" strike="noStrike">
                <a:solidFill>
                  <a:srgbClr val="000000"/>
                </a:solidFill>
                <a:latin typeface="Calibri"/>
              </a:rPr>
              <a:t>, where relevance is assessed over a subset of the collection that is formed from the top </a:t>
            </a:r>
            <a:r>
              <a:rPr b="0" i="1" lang="en-US" sz="2800" spc="-1" strike="noStrike">
                <a:solidFill>
                  <a:srgbClr val="000000"/>
                </a:solidFill>
                <a:latin typeface="Calibri"/>
              </a:rPr>
              <a:t>k </a:t>
            </a:r>
            <a:r>
              <a:rPr b="0" lang="en-US" sz="2800" spc="-1" strike="noStrike">
                <a:solidFill>
                  <a:srgbClr val="000000"/>
                </a:solidFill>
                <a:latin typeface="Calibri"/>
              </a:rPr>
              <a:t>documents returned by a number of different IR systems (usually the ones to be evaluated), and perhaps other sources such as the results of Boolean keyword searches or documents found by expert searchers in an interactive process.</a:t>
            </a:r>
            <a:endParaRPr b="0" lang="en-US" sz="2800" spc="-1" strike="noStrike">
              <a:solidFill>
                <a:srgbClr val="000000"/>
              </a:solidFill>
              <a:latin typeface="Calibri"/>
            </a:endParaRPr>
          </a:p>
        </p:txBody>
      </p:sp>
    </p:spTree>
  </p:cSld>
  <p:timing>
    <p:tnLst>
      <p:par>
        <p:cTn id="203" dur="indefinite" restart="never" nodeType="tmRoot">
          <p:childTnLst>
            <p:seq>
              <p:cTn id="204" dur="indefinite" nodeType="mainSeq"/>
              <p:prevCondLst>
                <p:cond delay="0" evt="onPrev">
                  <p:tgtEl>
                    <p:sldTgt/>
                  </p:tgtEl>
                </p:cond>
              </p:prevCondLst>
              <p:nextCondLst>
                <p:cond delay="0"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838080" y="365040"/>
            <a:ext cx="10515240" cy="1325160"/>
          </a:xfrm>
          <a:prstGeom prst="rect">
            <a:avLst/>
          </a:prstGeom>
          <a:noFill/>
          <a:ln>
            <a:noFill/>
          </a:ln>
        </p:spPr>
        <p:txBody>
          <a:bodyPr anchor="ctr"/>
          <a:p>
            <a:pPr>
              <a:lnSpc>
                <a:spcPct val="90000"/>
              </a:lnSpc>
            </a:pPr>
            <a:r>
              <a:rPr b="0" lang="en-US" sz="4400" spc="-1" strike="noStrike">
                <a:solidFill>
                  <a:srgbClr val="000000"/>
                </a:solidFill>
                <a:latin typeface="Calibri Light"/>
              </a:rPr>
              <a:t>Kappa measure</a:t>
            </a:r>
            <a:endParaRPr b="0" lang="en-US" sz="4400" spc="-1" strike="noStrike">
              <a:solidFill>
                <a:srgbClr val="000000"/>
              </a:solidFill>
              <a:latin typeface="Calibri"/>
            </a:endParaRPr>
          </a:p>
        </p:txBody>
      </p:sp>
      <p:sp>
        <p:nvSpPr>
          <p:cNvPr id="484" name="TextShape 2"/>
          <p:cNvSpPr txBox="1"/>
          <p:nvPr/>
        </p:nvSpPr>
        <p:spPr>
          <a:xfrm>
            <a:off x="838080" y="1825560"/>
            <a:ext cx="10515240" cy="4350960"/>
          </a:xfrm>
          <a:prstGeom prst="rect">
            <a:avLst/>
          </a:prstGeom>
          <a:noFill/>
          <a:ln>
            <a:noFill/>
          </a:ln>
        </p:spPr>
        <p:txBody>
          <a:bodyPr/>
          <a:p>
            <a:endParaRPr b="0" lang="en-US" sz="2800" spc="-1" strike="noStrike">
              <a:solidFill>
                <a:srgbClr val="000000"/>
              </a:solidFill>
              <a:latin typeface="Calibri"/>
            </a:endParaRPr>
          </a:p>
        </p:txBody>
      </p:sp>
    </p:spTree>
  </p:cSld>
  <p:timing>
    <p:tnLst>
      <p:par>
        <p:cTn id="205" dur="indefinite" restart="never" nodeType="tmRoot">
          <p:childTnLst>
            <p:seq>
              <p:cTn id="20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704</TotalTime>
  <Application>LibreOffice/6.0.7.3$Linux_X86_64 LibreOffice_project/00m0$Build-3</Application>
  <Words>10186</Words>
  <Paragraphs>862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2019-08-21T14:21:58Z</dcterms:created>
  <dc:creator>Mansi Radke</dc:creator>
  <dc:description/>
  <dc:language>en-IN</dc:language>
  <cp:lastModifiedBy/>
  <dcterms:modified xsi:type="dcterms:W3CDTF">2019-10-09T22:46:21Z</dcterms:modified>
  <cp:revision>205</cp:revision>
  <dc:subject/>
  <dc:title>Index construction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150</vt:i4>
  </property>
</Properties>
</file>